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9" r:id="rId3"/>
    <p:sldId id="308" r:id="rId4"/>
    <p:sldId id="306" r:id="rId5"/>
    <p:sldId id="309" r:id="rId6"/>
    <p:sldId id="307" r:id="rId7"/>
    <p:sldId id="310" r:id="rId8"/>
    <p:sldId id="311" r:id="rId9"/>
    <p:sldId id="312" r:id="rId10"/>
    <p:sldId id="313" r:id="rId11"/>
    <p:sldId id="336" r:id="rId12"/>
    <p:sldId id="331" r:id="rId13"/>
    <p:sldId id="317" r:id="rId14"/>
    <p:sldId id="326" r:id="rId15"/>
    <p:sldId id="325" r:id="rId16"/>
    <p:sldId id="332" r:id="rId17"/>
    <p:sldId id="314" r:id="rId18"/>
    <p:sldId id="341" r:id="rId19"/>
    <p:sldId id="342" r:id="rId20"/>
    <p:sldId id="315" r:id="rId21"/>
    <p:sldId id="316" r:id="rId22"/>
    <p:sldId id="333" r:id="rId23"/>
    <p:sldId id="318" r:id="rId24"/>
    <p:sldId id="319" r:id="rId25"/>
    <p:sldId id="320" r:id="rId26"/>
    <p:sldId id="334" r:id="rId27"/>
    <p:sldId id="321" r:id="rId28"/>
    <p:sldId id="327" r:id="rId29"/>
    <p:sldId id="337" r:id="rId30"/>
    <p:sldId id="328" r:id="rId31"/>
    <p:sldId id="335" r:id="rId32"/>
    <p:sldId id="322" r:id="rId33"/>
    <p:sldId id="330" r:id="rId34"/>
    <p:sldId id="329" r:id="rId35"/>
    <p:sldId id="338" r:id="rId36"/>
    <p:sldId id="323" r:id="rId37"/>
    <p:sldId id="324" r:id="rId38"/>
    <p:sldId id="340" r:id="rId39"/>
    <p:sldId id="303" r:id="rId40"/>
  </p:sldIdLst>
  <p:sldSz cx="9144000" cy="5715000" type="screen16x1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271"/>
    <a:srgbClr val="FBF376"/>
    <a:srgbClr val="E5C425"/>
    <a:srgbClr val="E3BF24"/>
    <a:srgbClr val="0000CC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328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FF8DD3E-47F1-EF4D-91B0-7B1096A4E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13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BA99071-B492-4840-B901-307285077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1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084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9525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238500"/>
            <a:ext cx="8128000" cy="14605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8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FE02-2123-EA4C-A94F-8BD25181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95250"/>
            <a:ext cx="1943100" cy="492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95250"/>
            <a:ext cx="5676900" cy="492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64F0-B1E3-9F45-B919-B0396DC42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57B4-205D-B24E-AEAE-6437DE1B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71FC-3CEC-B144-967E-AA7A70603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5275-A12D-A44F-9B0C-3A444D032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B5ED-FC22-7C4E-9818-F421B2F0D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AD9C-E139-E049-9714-BA59E16C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BFD8-81D5-BC45-991A-61591772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5522-B7CA-9843-9B17-8592A9B1C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1C5E-D937-BC44-AAE7-C00EBEE05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0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95250"/>
            <a:ext cx="6946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111250"/>
            <a:ext cx="7772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5" y="5007240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5334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CBC6155D-3D72-B94B-BCEB-0BFD2CAEF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45521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1" y="5394855"/>
            <a:ext cx="2265363" cy="3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FF8000"/>
                </a:solidFill>
              </a:rPr>
              <a:t>OSG User School 2016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3" y="963083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+mn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koch5@wis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Backpacking with Code: 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Software Portability for DHTC</a:t>
            </a:r>
            <a:br>
              <a:rPr lang="en-US" sz="40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Wednesday morning, 9:00 am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Christina Koch (</a:t>
            </a:r>
            <a:r>
              <a:rPr lang="en-US" dirty="0">
                <a:latin typeface="Arial" charset="0"/>
                <a:hlinkClick r:id="rId2"/>
              </a:rPr>
              <a:t>ckoch5@wisc.edu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</a:rPr>
              <a:t>Research Computing Facilitator</a:t>
            </a:r>
          </a:p>
          <a:p>
            <a:pPr eaLnBrk="1" hangingPunct="1"/>
            <a:r>
              <a:rPr lang="en-US" dirty="0">
                <a:latin typeface="Arial" charset="0"/>
              </a:rPr>
              <a:t>University of Wisconsin - Madison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</a:t>
            </a:r>
            <a:r>
              <a:rPr lang="en-US" dirty="0" smtClean="0">
                <a:latin typeface="Arial" charset="0"/>
              </a:rPr>
              <a:t>Software </a:t>
            </a:r>
            <a:r>
              <a:rPr lang="en-US" dirty="0">
                <a:latin typeface="Arial" charset="0"/>
              </a:rPr>
              <a:t>W</a:t>
            </a:r>
            <a:r>
              <a:rPr lang="en-US" dirty="0" smtClean="0">
                <a:latin typeface="Arial" charset="0"/>
              </a:rPr>
              <a:t>orks</a:t>
            </a:r>
            <a:endParaRPr lang="en-US" dirty="0"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60350" y="1111250"/>
            <a:ext cx="8653840" cy="435768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A software program can be thought of as a list of instructions or tasks that can be run on an computer</a:t>
            </a:r>
          </a:p>
          <a:p>
            <a:r>
              <a:rPr lang="en-US" sz="2400" dirty="0">
                <a:latin typeface="Arial" charset="0"/>
              </a:rPr>
              <a:t>A launched program that is running on your computer is managed by your computer’s operating system (OS)</a:t>
            </a:r>
          </a:p>
          <a:p>
            <a:r>
              <a:rPr lang="en-US" sz="2400" dirty="0">
                <a:latin typeface="Arial" charset="0"/>
              </a:rPr>
              <a:t>The program may make requests (access this network via wireless, save to disk, use another processor) that are mediated by the OS</a:t>
            </a:r>
          </a:p>
          <a:p>
            <a:r>
              <a:rPr lang="en-US" sz="2400" dirty="0">
                <a:latin typeface="Arial" charset="0"/>
              </a:rPr>
              <a:t>A single program may also depend on other programs besides the OS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C6571D-847D-4B4F-9A76-35E0525EA199}" type="slidenum">
              <a:rPr lang="en-US" sz="1400">
                <a:solidFill>
                  <a:srgbClr val="FF8000"/>
                </a:solidFill>
              </a:rPr>
              <a:pPr/>
              <a:t>10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</a:t>
            </a:r>
            <a:r>
              <a:rPr lang="en-US" dirty="0" smtClean="0">
                <a:latin typeface="Arial" charset="0"/>
              </a:rPr>
              <a:t>Software </a:t>
            </a:r>
            <a:r>
              <a:rPr lang="en-US" dirty="0">
                <a:latin typeface="Arial" charset="0"/>
              </a:rPr>
              <a:t>W</a:t>
            </a:r>
            <a:r>
              <a:rPr lang="en-US" dirty="0" smtClean="0">
                <a:latin typeface="Arial" charset="0"/>
              </a:rPr>
              <a:t>orks</a:t>
            </a:r>
            <a:r>
              <a:rPr lang="en-US" dirty="0">
                <a:latin typeface="Arial" charset="0"/>
              </a:rPr>
              <a:t>*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7DFDEE-2169-AB45-82FC-DEEE28EF9C49}" type="slidenum">
              <a:rPr lang="en-US" sz="1400">
                <a:solidFill>
                  <a:srgbClr val="FF8000"/>
                </a:solidFill>
              </a:rPr>
              <a:pPr/>
              <a:t>11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5603" name="Picture 1" descr="mother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6" y="3256204"/>
            <a:ext cx="1451881" cy="11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81" y="1953949"/>
            <a:ext cx="1481970" cy="13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20675" y="1160199"/>
            <a:ext cx="2173288" cy="1071062"/>
          </a:xfrm>
          <a:prstGeom prst="rect">
            <a:avLst/>
          </a:prstGeom>
          <a:solidFill>
            <a:srgbClr val="E3B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Program</a:t>
            </a:r>
          </a:p>
          <a:p>
            <a:pPr eaLnBrk="1" hangingPunct="1">
              <a:buFontTx/>
              <a:buNone/>
            </a:pPr>
            <a:r>
              <a:rPr lang="en-US" sz="1800"/>
              <a:t>(software, code, executable, binary)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2325689" y="4665928"/>
            <a:ext cx="2662237" cy="794064"/>
          </a:xfrm>
          <a:prstGeom prst="rect">
            <a:avLst/>
          </a:prstGeom>
          <a:solidFill>
            <a:srgbClr val="E3B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Running Program</a:t>
            </a:r>
          </a:p>
          <a:p>
            <a:pPr eaLnBrk="1" hangingPunct="1">
              <a:buFontTx/>
              <a:buNone/>
            </a:pPr>
            <a:r>
              <a:rPr lang="en-US" sz="1800"/>
              <a:t>(process, instance)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6956425" y="4537605"/>
            <a:ext cx="1760538" cy="1071062"/>
          </a:xfrm>
          <a:prstGeom prst="rect">
            <a:avLst/>
          </a:prstGeom>
          <a:solidFill>
            <a:srgbClr val="E3B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Hardware</a:t>
            </a:r>
          </a:p>
          <a:p>
            <a:pPr eaLnBrk="1" hangingPunct="1">
              <a:buFontTx/>
              <a:buNone/>
            </a:pPr>
            <a:r>
              <a:rPr lang="en-US" sz="1800"/>
              <a:t>(processors, memory, disk)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5033964" y="1160198"/>
            <a:ext cx="1622425" cy="830997"/>
          </a:xfrm>
          <a:prstGeom prst="rect">
            <a:avLst/>
          </a:prstGeom>
          <a:solidFill>
            <a:srgbClr val="E3B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Operating System</a:t>
            </a:r>
            <a:endParaRPr lang="en-US" sz="1800"/>
          </a:p>
        </p:txBody>
      </p:sp>
      <p:sp>
        <p:nvSpPr>
          <p:cNvPr id="25609" name="TextBox 7"/>
          <p:cNvSpPr txBox="1">
            <a:spLocks noChangeArrowheads="1"/>
          </p:cNvSpPr>
          <p:nvPr/>
        </p:nvSpPr>
        <p:spPr bwMode="auto">
          <a:xfrm>
            <a:off x="2632075" y="1415521"/>
            <a:ext cx="105568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runs own tasks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3640138" y="2307167"/>
            <a:ext cx="1363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makes requests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641351" y="3378730"/>
            <a:ext cx="188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launches to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6719889" y="2078303"/>
            <a:ext cx="217328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translates program’s request</a:t>
            </a:r>
          </a:p>
        </p:txBody>
      </p:sp>
      <p:cxnSp>
        <p:nvCxnSpPr>
          <p:cNvPr id="25613" name="Straight Arrow Connector 12"/>
          <p:cNvCxnSpPr>
            <a:cxnSpLocks noChangeShapeType="1"/>
            <a:stCxn id="25622" idx="3"/>
            <a:endCxn id="25623" idx="1"/>
          </p:cNvCxnSpPr>
          <p:nvPr/>
        </p:nvCxnSpPr>
        <p:spPr bwMode="auto">
          <a:xfrm>
            <a:off x="1576388" y="2793906"/>
            <a:ext cx="1303338" cy="107298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Straight Arrow Connector 19"/>
          <p:cNvCxnSpPr>
            <a:cxnSpLocks noChangeShapeType="1"/>
            <a:stCxn id="25623" idx="0"/>
            <a:endCxn id="25604" idx="1"/>
          </p:cNvCxnSpPr>
          <p:nvPr/>
        </p:nvCxnSpPr>
        <p:spPr bwMode="auto">
          <a:xfrm flipV="1">
            <a:off x="3704433" y="2642527"/>
            <a:ext cx="1423948" cy="62110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Straight Arrow Connector 21"/>
          <p:cNvCxnSpPr>
            <a:cxnSpLocks noChangeShapeType="1"/>
            <a:stCxn id="25623" idx="0"/>
            <a:endCxn id="25609" idx="2"/>
          </p:cNvCxnSpPr>
          <p:nvPr/>
        </p:nvCxnSpPr>
        <p:spPr bwMode="auto">
          <a:xfrm flipH="1" flipV="1">
            <a:off x="3159919" y="2615849"/>
            <a:ext cx="544514" cy="647787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Straight Arrow Connector 24"/>
          <p:cNvCxnSpPr>
            <a:cxnSpLocks noChangeShapeType="1"/>
            <a:stCxn id="25604" idx="3"/>
            <a:endCxn id="25603" idx="1"/>
          </p:cNvCxnSpPr>
          <p:nvPr/>
        </p:nvCxnSpPr>
        <p:spPr bwMode="auto">
          <a:xfrm>
            <a:off x="6610351" y="2642527"/>
            <a:ext cx="428625" cy="1172357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7" name="TextBox 62"/>
          <p:cNvSpPr txBox="1">
            <a:spLocks noChangeArrowheads="1"/>
          </p:cNvSpPr>
          <p:nvPr/>
        </p:nvSpPr>
        <p:spPr bwMode="auto">
          <a:xfrm>
            <a:off x="5170489" y="3620824"/>
            <a:ext cx="128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monitors running programs</a:t>
            </a:r>
          </a:p>
        </p:txBody>
      </p:sp>
      <p:cxnSp>
        <p:nvCxnSpPr>
          <p:cNvPr id="25618" name="Straight Arrow Connector 31"/>
          <p:cNvCxnSpPr>
            <a:cxnSpLocks noChangeShapeType="1"/>
            <a:stCxn id="25604" idx="2"/>
            <a:endCxn id="25623" idx="3"/>
          </p:cNvCxnSpPr>
          <p:nvPr/>
        </p:nvCxnSpPr>
        <p:spPr bwMode="auto">
          <a:xfrm flipH="1">
            <a:off x="4529139" y="3331105"/>
            <a:ext cx="1340227" cy="53578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Straight Arrow Connector 35"/>
          <p:cNvCxnSpPr>
            <a:cxnSpLocks noChangeShapeType="1"/>
            <a:stCxn id="25623" idx="2"/>
            <a:endCxn id="25624" idx="3"/>
          </p:cNvCxnSpPr>
          <p:nvPr/>
        </p:nvCxnSpPr>
        <p:spPr bwMode="auto">
          <a:xfrm flipH="1">
            <a:off x="1522639" y="4470136"/>
            <a:ext cx="2181794" cy="28367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0" name="TextBox 71"/>
          <p:cNvSpPr txBox="1">
            <a:spLocks noChangeArrowheads="1"/>
          </p:cNvSpPr>
          <p:nvPr/>
        </p:nvSpPr>
        <p:spPr bwMode="auto">
          <a:xfrm>
            <a:off x="789064" y="4050582"/>
            <a:ext cx="188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depends on</a:t>
            </a:r>
          </a:p>
        </p:txBody>
      </p:sp>
      <p:sp>
        <p:nvSpPr>
          <p:cNvPr id="25621" name="TextBox 39"/>
          <p:cNvSpPr txBox="1">
            <a:spLocks noChangeArrowheads="1"/>
          </p:cNvSpPr>
          <p:nvPr/>
        </p:nvSpPr>
        <p:spPr bwMode="auto">
          <a:xfrm>
            <a:off x="7573963" y="677334"/>
            <a:ext cx="774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800"/>
              <a:t>*Not to scale</a:t>
            </a:r>
          </a:p>
        </p:txBody>
      </p:sp>
      <p:pic>
        <p:nvPicPr>
          <p:cNvPr id="25622" name="Picture 40" descr="RStudio-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8" y="2364619"/>
            <a:ext cx="911150" cy="85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2" descr="rstudio-we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6" y="3263636"/>
            <a:ext cx="16494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53" descr="Rlogo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464088"/>
            <a:ext cx="76064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</a:t>
            </a:r>
            <a:r>
              <a:rPr lang="en-US" dirty="0" smtClean="0">
                <a:latin typeface="Arial" charset="0"/>
              </a:rPr>
              <a:t>Software Works</a:t>
            </a:r>
            <a:endParaRPr lang="en-US" dirty="0">
              <a:latin typeface="Arial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latin typeface="Arial" charset="0"/>
              </a:rPr>
              <a:t>Implications for DHTC: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Software must be able to run on target operating system (usually Linux)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Request specific OS as job requirement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Know what else your software depends on</a:t>
            </a:r>
            <a:endParaRPr lang="en-US" dirty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C07D80-03AD-8E4A-90A8-62C57FAA1FC8}" type="slidenum">
              <a:rPr lang="en-US" sz="1400">
                <a:solidFill>
                  <a:srgbClr val="FF8000"/>
                </a:solidFill>
              </a:rPr>
              <a:pPr/>
              <a:t>12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Location, location, location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45646"/>
          </a:xfrm>
        </p:spPr>
        <p:txBody>
          <a:bodyPr/>
          <a:lstStyle/>
          <a:p>
            <a:r>
              <a:rPr lang="en-US">
                <a:latin typeface="Arial" charset="0"/>
              </a:rPr>
              <a:t>Where can software be installed?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F67FD6-3069-6348-AC4E-2C3F88FF4F0A}" type="slidenum">
              <a:rPr lang="en-US" sz="1400">
                <a:solidFill>
                  <a:srgbClr val="FF8000"/>
                </a:solidFill>
              </a:rPr>
              <a:pPr/>
              <a:t>13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7652" name="Rounded Rectangle 6"/>
          <p:cNvSpPr>
            <a:spLocks noChangeArrowheads="1"/>
          </p:cNvSpPr>
          <p:nvPr/>
        </p:nvSpPr>
        <p:spPr bwMode="auto">
          <a:xfrm>
            <a:off x="4114801" y="1949979"/>
            <a:ext cx="6588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 /</a:t>
            </a:r>
          </a:p>
        </p:txBody>
      </p:sp>
      <p:sp>
        <p:nvSpPr>
          <p:cNvPr id="27653" name="Rounded Rectangle 11"/>
          <p:cNvSpPr>
            <a:spLocks noChangeArrowheads="1"/>
          </p:cNvSpPr>
          <p:nvPr/>
        </p:nvSpPr>
        <p:spPr bwMode="auto">
          <a:xfrm>
            <a:off x="1528764" y="289321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7654" name="Rounded Rectangle 12"/>
          <p:cNvSpPr>
            <a:spLocks noChangeArrowheads="1"/>
          </p:cNvSpPr>
          <p:nvPr/>
        </p:nvSpPr>
        <p:spPr bwMode="auto">
          <a:xfrm>
            <a:off x="2416176" y="2906449"/>
            <a:ext cx="65881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usr</a:t>
            </a:r>
          </a:p>
        </p:txBody>
      </p:sp>
      <p:sp>
        <p:nvSpPr>
          <p:cNvPr id="27655" name="Rounded Rectangle 13"/>
          <p:cNvSpPr>
            <a:spLocks noChangeArrowheads="1"/>
          </p:cNvSpPr>
          <p:nvPr/>
        </p:nvSpPr>
        <p:spPr bwMode="auto">
          <a:xfrm>
            <a:off x="3349626" y="290644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lib</a:t>
            </a:r>
          </a:p>
        </p:txBody>
      </p:sp>
      <p:sp>
        <p:nvSpPr>
          <p:cNvPr id="27656" name="Rounded Rectangle 14"/>
          <p:cNvSpPr>
            <a:spLocks noChangeArrowheads="1"/>
          </p:cNvSpPr>
          <p:nvPr/>
        </p:nvSpPr>
        <p:spPr bwMode="auto">
          <a:xfrm>
            <a:off x="4343401" y="2906449"/>
            <a:ext cx="151606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programs</a:t>
            </a:r>
          </a:p>
        </p:txBody>
      </p:sp>
      <p:sp>
        <p:nvSpPr>
          <p:cNvPr id="27657" name="Rounded Rectangle 15"/>
          <p:cNvSpPr>
            <a:spLocks noChangeArrowheads="1"/>
          </p:cNvSpPr>
          <p:nvPr/>
        </p:nvSpPr>
        <p:spPr bwMode="auto">
          <a:xfrm>
            <a:off x="6073776" y="2918354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home</a:t>
            </a:r>
          </a:p>
        </p:txBody>
      </p:sp>
      <p:sp>
        <p:nvSpPr>
          <p:cNvPr id="27658" name="Rounded Rectangle 19"/>
          <p:cNvSpPr>
            <a:spLocks noChangeArrowheads="1"/>
          </p:cNvSpPr>
          <p:nvPr/>
        </p:nvSpPr>
        <p:spPr bwMode="auto">
          <a:xfrm>
            <a:off x="5949951" y="3683000"/>
            <a:ext cx="10271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fred	</a:t>
            </a:r>
          </a:p>
        </p:txBody>
      </p:sp>
      <p:sp>
        <p:nvSpPr>
          <p:cNvPr id="27659" name="Rounded Rectangle 20"/>
          <p:cNvSpPr>
            <a:spLocks noChangeArrowheads="1"/>
          </p:cNvSpPr>
          <p:nvPr/>
        </p:nvSpPr>
        <p:spPr bwMode="auto">
          <a:xfrm>
            <a:off x="7189789" y="3683000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wilma</a:t>
            </a:r>
          </a:p>
        </p:txBody>
      </p:sp>
      <p:sp>
        <p:nvSpPr>
          <p:cNvPr id="27660" name="Rounded Rectangle 21"/>
          <p:cNvSpPr>
            <a:spLocks noChangeArrowheads="1"/>
          </p:cNvSpPr>
          <p:nvPr/>
        </p:nvSpPr>
        <p:spPr bwMode="auto">
          <a:xfrm>
            <a:off x="2063751" y="3556000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7661" name="Rounded Rectangle 22"/>
          <p:cNvSpPr>
            <a:spLocks noChangeArrowheads="1"/>
          </p:cNvSpPr>
          <p:nvPr/>
        </p:nvSpPr>
        <p:spPr bwMode="auto">
          <a:xfrm>
            <a:off x="2859089" y="3556000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local</a:t>
            </a:r>
          </a:p>
        </p:txBody>
      </p:sp>
      <p:cxnSp>
        <p:nvCxnSpPr>
          <p:cNvPr id="27662" name="Straight Connector 24"/>
          <p:cNvCxnSpPr>
            <a:cxnSpLocks noChangeShapeType="1"/>
            <a:stCxn id="27653" idx="0"/>
          </p:cNvCxnSpPr>
          <p:nvPr/>
        </p:nvCxnSpPr>
        <p:spPr bwMode="auto">
          <a:xfrm flipV="1">
            <a:off x="1857375" y="2766219"/>
            <a:ext cx="2395538" cy="127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7663" name="Straight Connector 26"/>
          <p:cNvCxnSpPr>
            <a:cxnSpLocks noChangeShapeType="1"/>
            <a:stCxn id="27653" idx="0"/>
          </p:cNvCxnSpPr>
          <p:nvPr/>
        </p:nvCxnSpPr>
        <p:spPr bwMode="auto">
          <a:xfrm>
            <a:off x="1851025" y="2906448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7664" name="Straight Connector 28"/>
          <p:cNvCxnSpPr>
            <a:cxnSpLocks noChangeShapeType="1"/>
            <a:stCxn id="27653" idx="0"/>
            <a:endCxn id="27652" idx="2"/>
          </p:cNvCxnSpPr>
          <p:nvPr/>
        </p:nvCxnSpPr>
        <p:spPr bwMode="auto">
          <a:xfrm flipV="1">
            <a:off x="1857376" y="2358761"/>
            <a:ext cx="2587625" cy="53445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30"/>
          <p:cNvCxnSpPr>
            <a:cxnSpLocks noChangeShapeType="1"/>
            <a:stCxn id="27654" idx="0"/>
            <a:endCxn id="27652" idx="2"/>
          </p:cNvCxnSpPr>
          <p:nvPr/>
        </p:nvCxnSpPr>
        <p:spPr bwMode="auto">
          <a:xfrm flipV="1">
            <a:off x="2744788" y="2358761"/>
            <a:ext cx="1700212" cy="5476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Straight Connector 33"/>
          <p:cNvCxnSpPr>
            <a:cxnSpLocks noChangeShapeType="1"/>
            <a:stCxn id="27655" idx="0"/>
            <a:endCxn id="27652" idx="2"/>
          </p:cNvCxnSpPr>
          <p:nvPr/>
        </p:nvCxnSpPr>
        <p:spPr bwMode="auto">
          <a:xfrm flipV="1">
            <a:off x="3678238" y="2358761"/>
            <a:ext cx="766762" cy="5476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Straight Connector 36"/>
          <p:cNvCxnSpPr>
            <a:cxnSpLocks noChangeShapeType="1"/>
            <a:stCxn id="27656" idx="0"/>
            <a:endCxn id="27652" idx="2"/>
          </p:cNvCxnSpPr>
          <p:nvPr/>
        </p:nvCxnSpPr>
        <p:spPr bwMode="auto">
          <a:xfrm flipH="1" flipV="1">
            <a:off x="4445001" y="2358761"/>
            <a:ext cx="657225" cy="5476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Straight Connector 38"/>
          <p:cNvCxnSpPr>
            <a:cxnSpLocks noChangeShapeType="1"/>
            <a:stCxn id="27652" idx="2"/>
            <a:endCxn id="27657" idx="0"/>
          </p:cNvCxnSpPr>
          <p:nvPr/>
        </p:nvCxnSpPr>
        <p:spPr bwMode="auto">
          <a:xfrm>
            <a:off x="4445000" y="2358761"/>
            <a:ext cx="2141538" cy="5595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Straight Connector 40"/>
          <p:cNvCxnSpPr>
            <a:cxnSpLocks noChangeShapeType="1"/>
            <a:stCxn id="27658" idx="0"/>
            <a:endCxn id="27657" idx="2"/>
          </p:cNvCxnSpPr>
          <p:nvPr/>
        </p:nvCxnSpPr>
        <p:spPr bwMode="auto">
          <a:xfrm flipV="1">
            <a:off x="6462714" y="3327136"/>
            <a:ext cx="123825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Straight Connector 42"/>
          <p:cNvCxnSpPr>
            <a:cxnSpLocks noChangeShapeType="1"/>
            <a:stCxn id="27659" idx="0"/>
            <a:endCxn id="27657" idx="2"/>
          </p:cNvCxnSpPr>
          <p:nvPr/>
        </p:nvCxnSpPr>
        <p:spPr bwMode="auto">
          <a:xfrm flipH="1" flipV="1">
            <a:off x="6586538" y="3327136"/>
            <a:ext cx="1116012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44"/>
          <p:cNvCxnSpPr>
            <a:cxnSpLocks noChangeShapeType="1"/>
            <a:stCxn id="27660" idx="0"/>
            <a:endCxn id="27654" idx="2"/>
          </p:cNvCxnSpPr>
          <p:nvPr/>
        </p:nvCxnSpPr>
        <p:spPr bwMode="auto">
          <a:xfrm flipV="1">
            <a:off x="2392364" y="3313907"/>
            <a:ext cx="352425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Connector 46"/>
          <p:cNvCxnSpPr>
            <a:cxnSpLocks noChangeShapeType="1"/>
            <a:stCxn id="27661" idx="0"/>
            <a:endCxn id="27654" idx="2"/>
          </p:cNvCxnSpPr>
          <p:nvPr/>
        </p:nvCxnSpPr>
        <p:spPr bwMode="auto">
          <a:xfrm flipH="1" flipV="1">
            <a:off x="2744789" y="3313907"/>
            <a:ext cx="604837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3" name="Oval 47"/>
          <p:cNvSpPr>
            <a:spLocks noChangeArrowheads="1"/>
          </p:cNvSpPr>
          <p:nvPr/>
        </p:nvSpPr>
        <p:spPr bwMode="auto">
          <a:xfrm>
            <a:off x="1422401" y="2727854"/>
            <a:ext cx="4437063" cy="1492250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Oval 48"/>
          <p:cNvSpPr>
            <a:spLocks noChangeArrowheads="1"/>
          </p:cNvSpPr>
          <p:nvPr/>
        </p:nvSpPr>
        <p:spPr bwMode="auto">
          <a:xfrm>
            <a:off x="5691188" y="3442230"/>
            <a:ext cx="2754312" cy="866511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TextBox 49"/>
          <p:cNvSpPr txBox="1">
            <a:spLocks noChangeArrowheads="1"/>
          </p:cNvSpPr>
          <p:nvPr/>
        </p:nvSpPr>
        <p:spPr bwMode="auto">
          <a:xfrm>
            <a:off x="1652589" y="4308740"/>
            <a:ext cx="2459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system locations</a:t>
            </a:r>
          </a:p>
        </p:txBody>
      </p:sp>
      <p:sp>
        <p:nvSpPr>
          <p:cNvPr id="27676" name="TextBox 50"/>
          <p:cNvSpPr txBox="1">
            <a:spLocks noChangeArrowheads="1"/>
          </p:cNvSpPr>
          <p:nvPr/>
        </p:nvSpPr>
        <p:spPr bwMode="auto">
          <a:xfrm>
            <a:off x="6089651" y="4550834"/>
            <a:ext cx="211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local locations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Location, location, location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45646"/>
          </a:xfrm>
        </p:spPr>
        <p:txBody>
          <a:bodyPr/>
          <a:lstStyle/>
          <a:p>
            <a:r>
              <a:rPr lang="en-US">
                <a:latin typeface="Arial" charset="0"/>
              </a:rPr>
              <a:t>Who can install the software? 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6EFF1A-02F3-9441-9603-32A0F066771E}" type="slidenum">
              <a:rPr lang="en-US" sz="1400">
                <a:solidFill>
                  <a:srgbClr val="FF8000"/>
                </a:solidFill>
              </a:rPr>
              <a:pPr/>
              <a:t>14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8676" name="Rounded Rectangle 6"/>
          <p:cNvSpPr>
            <a:spLocks noChangeArrowheads="1"/>
          </p:cNvSpPr>
          <p:nvPr/>
        </p:nvSpPr>
        <p:spPr bwMode="auto">
          <a:xfrm>
            <a:off x="4084639" y="2039938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 /</a:t>
            </a:r>
          </a:p>
        </p:txBody>
      </p:sp>
      <p:sp>
        <p:nvSpPr>
          <p:cNvPr id="28677" name="Rounded Rectangle 11"/>
          <p:cNvSpPr>
            <a:spLocks noChangeArrowheads="1"/>
          </p:cNvSpPr>
          <p:nvPr/>
        </p:nvSpPr>
        <p:spPr bwMode="auto">
          <a:xfrm>
            <a:off x="1528764" y="289321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8678" name="Rounded Rectangle 12"/>
          <p:cNvSpPr>
            <a:spLocks noChangeArrowheads="1"/>
          </p:cNvSpPr>
          <p:nvPr/>
        </p:nvSpPr>
        <p:spPr bwMode="auto">
          <a:xfrm>
            <a:off x="2416176" y="2906449"/>
            <a:ext cx="65881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usr</a:t>
            </a:r>
          </a:p>
        </p:txBody>
      </p:sp>
      <p:sp>
        <p:nvSpPr>
          <p:cNvPr id="28679" name="Rounded Rectangle 13"/>
          <p:cNvSpPr>
            <a:spLocks noChangeArrowheads="1"/>
          </p:cNvSpPr>
          <p:nvPr/>
        </p:nvSpPr>
        <p:spPr bwMode="auto">
          <a:xfrm>
            <a:off x="3349626" y="290644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lib</a:t>
            </a:r>
          </a:p>
        </p:txBody>
      </p:sp>
      <p:sp>
        <p:nvSpPr>
          <p:cNvPr id="28680" name="Rounded Rectangle 14"/>
          <p:cNvSpPr>
            <a:spLocks noChangeArrowheads="1"/>
          </p:cNvSpPr>
          <p:nvPr/>
        </p:nvSpPr>
        <p:spPr bwMode="auto">
          <a:xfrm>
            <a:off x="4343401" y="2906449"/>
            <a:ext cx="151606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programs</a:t>
            </a:r>
          </a:p>
        </p:txBody>
      </p:sp>
      <p:sp>
        <p:nvSpPr>
          <p:cNvPr id="28681" name="Rounded Rectangle 15"/>
          <p:cNvSpPr>
            <a:spLocks noChangeArrowheads="1"/>
          </p:cNvSpPr>
          <p:nvPr/>
        </p:nvSpPr>
        <p:spPr bwMode="auto">
          <a:xfrm>
            <a:off x="6073776" y="2918354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home</a:t>
            </a:r>
          </a:p>
        </p:txBody>
      </p:sp>
      <p:sp>
        <p:nvSpPr>
          <p:cNvPr id="28682" name="Rounded Rectangle 19"/>
          <p:cNvSpPr>
            <a:spLocks noChangeArrowheads="1"/>
          </p:cNvSpPr>
          <p:nvPr/>
        </p:nvSpPr>
        <p:spPr bwMode="auto">
          <a:xfrm>
            <a:off x="5949951" y="3683000"/>
            <a:ext cx="10271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fred	</a:t>
            </a:r>
          </a:p>
        </p:txBody>
      </p:sp>
      <p:sp>
        <p:nvSpPr>
          <p:cNvPr id="28683" name="Rounded Rectangle 20"/>
          <p:cNvSpPr>
            <a:spLocks noChangeArrowheads="1"/>
          </p:cNvSpPr>
          <p:nvPr/>
        </p:nvSpPr>
        <p:spPr bwMode="auto">
          <a:xfrm>
            <a:off x="7189789" y="3683000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wilma</a:t>
            </a:r>
          </a:p>
        </p:txBody>
      </p:sp>
      <p:sp>
        <p:nvSpPr>
          <p:cNvPr id="28684" name="Rounded Rectangle 21"/>
          <p:cNvSpPr>
            <a:spLocks noChangeArrowheads="1"/>
          </p:cNvSpPr>
          <p:nvPr/>
        </p:nvSpPr>
        <p:spPr bwMode="auto">
          <a:xfrm>
            <a:off x="2063751" y="3556000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8685" name="Rounded Rectangle 22"/>
          <p:cNvSpPr>
            <a:spLocks noChangeArrowheads="1"/>
          </p:cNvSpPr>
          <p:nvPr/>
        </p:nvSpPr>
        <p:spPr bwMode="auto">
          <a:xfrm>
            <a:off x="2859089" y="3556000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local</a:t>
            </a:r>
          </a:p>
        </p:txBody>
      </p:sp>
      <p:cxnSp>
        <p:nvCxnSpPr>
          <p:cNvPr id="28686" name="Straight Connector 24"/>
          <p:cNvCxnSpPr>
            <a:cxnSpLocks noChangeShapeType="1"/>
            <a:stCxn id="28677" idx="0"/>
          </p:cNvCxnSpPr>
          <p:nvPr/>
        </p:nvCxnSpPr>
        <p:spPr bwMode="auto">
          <a:xfrm flipV="1">
            <a:off x="1857375" y="2766219"/>
            <a:ext cx="2395538" cy="127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8687" name="Straight Connector 26"/>
          <p:cNvCxnSpPr>
            <a:cxnSpLocks noChangeShapeType="1"/>
            <a:stCxn id="28677" idx="0"/>
          </p:cNvCxnSpPr>
          <p:nvPr/>
        </p:nvCxnSpPr>
        <p:spPr bwMode="auto">
          <a:xfrm>
            <a:off x="1851025" y="2906448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8688" name="Straight Connector 28"/>
          <p:cNvCxnSpPr>
            <a:cxnSpLocks noChangeShapeType="1"/>
            <a:stCxn id="28677" idx="0"/>
            <a:endCxn id="28676" idx="2"/>
          </p:cNvCxnSpPr>
          <p:nvPr/>
        </p:nvCxnSpPr>
        <p:spPr bwMode="auto">
          <a:xfrm flipV="1">
            <a:off x="1857376" y="2447396"/>
            <a:ext cx="2555875" cy="44582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Straight Connector 30"/>
          <p:cNvCxnSpPr>
            <a:cxnSpLocks noChangeShapeType="1"/>
            <a:stCxn id="28678" idx="0"/>
            <a:endCxn id="28676" idx="2"/>
          </p:cNvCxnSpPr>
          <p:nvPr/>
        </p:nvCxnSpPr>
        <p:spPr bwMode="auto">
          <a:xfrm flipV="1">
            <a:off x="2744788" y="2447396"/>
            <a:ext cx="1668462" cy="45905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Straight Connector 33"/>
          <p:cNvCxnSpPr>
            <a:cxnSpLocks noChangeShapeType="1"/>
            <a:stCxn id="28679" idx="0"/>
            <a:endCxn id="28676" idx="2"/>
          </p:cNvCxnSpPr>
          <p:nvPr/>
        </p:nvCxnSpPr>
        <p:spPr bwMode="auto">
          <a:xfrm flipV="1">
            <a:off x="3678238" y="2447396"/>
            <a:ext cx="735012" cy="45905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1" name="Straight Connector 36"/>
          <p:cNvCxnSpPr>
            <a:cxnSpLocks noChangeShapeType="1"/>
            <a:stCxn id="28680" idx="0"/>
            <a:endCxn id="28676" idx="2"/>
          </p:cNvCxnSpPr>
          <p:nvPr/>
        </p:nvCxnSpPr>
        <p:spPr bwMode="auto">
          <a:xfrm flipH="1" flipV="1">
            <a:off x="4413251" y="2447396"/>
            <a:ext cx="688975" cy="45905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Straight Connector 38"/>
          <p:cNvCxnSpPr>
            <a:cxnSpLocks noChangeShapeType="1"/>
            <a:stCxn id="28676" idx="2"/>
            <a:endCxn id="28681" idx="0"/>
          </p:cNvCxnSpPr>
          <p:nvPr/>
        </p:nvCxnSpPr>
        <p:spPr bwMode="auto">
          <a:xfrm>
            <a:off x="4413250" y="2447396"/>
            <a:ext cx="2173288" cy="47095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3" name="Straight Connector 40"/>
          <p:cNvCxnSpPr>
            <a:cxnSpLocks noChangeShapeType="1"/>
            <a:stCxn id="28682" idx="0"/>
            <a:endCxn id="28681" idx="2"/>
          </p:cNvCxnSpPr>
          <p:nvPr/>
        </p:nvCxnSpPr>
        <p:spPr bwMode="auto">
          <a:xfrm flipV="1">
            <a:off x="6462714" y="3327136"/>
            <a:ext cx="123825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4" name="Straight Connector 42"/>
          <p:cNvCxnSpPr>
            <a:cxnSpLocks noChangeShapeType="1"/>
            <a:stCxn id="28683" idx="0"/>
            <a:endCxn id="28681" idx="2"/>
          </p:cNvCxnSpPr>
          <p:nvPr/>
        </p:nvCxnSpPr>
        <p:spPr bwMode="auto">
          <a:xfrm flipH="1" flipV="1">
            <a:off x="6586538" y="3327136"/>
            <a:ext cx="1116012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5" name="Straight Connector 44"/>
          <p:cNvCxnSpPr>
            <a:cxnSpLocks noChangeShapeType="1"/>
            <a:stCxn id="28684" idx="0"/>
            <a:endCxn id="28678" idx="2"/>
          </p:cNvCxnSpPr>
          <p:nvPr/>
        </p:nvCxnSpPr>
        <p:spPr bwMode="auto">
          <a:xfrm flipV="1">
            <a:off x="2392364" y="3313907"/>
            <a:ext cx="352425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6" name="Straight Connector 46"/>
          <p:cNvCxnSpPr>
            <a:cxnSpLocks noChangeShapeType="1"/>
            <a:stCxn id="28685" idx="0"/>
            <a:endCxn id="28678" idx="2"/>
          </p:cNvCxnSpPr>
          <p:nvPr/>
        </p:nvCxnSpPr>
        <p:spPr bwMode="auto">
          <a:xfrm flipH="1" flipV="1">
            <a:off x="2744789" y="3313907"/>
            <a:ext cx="604837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7" name="Oval 47"/>
          <p:cNvSpPr>
            <a:spLocks noChangeArrowheads="1"/>
          </p:cNvSpPr>
          <p:nvPr/>
        </p:nvSpPr>
        <p:spPr bwMode="auto">
          <a:xfrm>
            <a:off x="1422401" y="2727854"/>
            <a:ext cx="4437063" cy="1492250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Oval 48"/>
          <p:cNvSpPr>
            <a:spLocks noChangeArrowheads="1"/>
          </p:cNvSpPr>
          <p:nvPr/>
        </p:nvSpPr>
        <p:spPr bwMode="auto">
          <a:xfrm>
            <a:off x="5691188" y="3442230"/>
            <a:ext cx="2754312" cy="866511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Box 49"/>
          <p:cNvSpPr txBox="1">
            <a:spLocks noChangeArrowheads="1"/>
          </p:cNvSpPr>
          <p:nvPr/>
        </p:nvSpPr>
        <p:spPr bwMode="auto">
          <a:xfrm>
            <a:off x="1652588" y="4308740"/>
            <a:ext cx="346891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Usually requires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administrative privileges</a:t>
            </a:r>
          </a:p>
        </p:txBody>
      </p:sp>
      <p:sp>
        <p:nvSpPr>
          <p:cNvPr id="28700" name="TextBox 50"/>
          <p:cNvSpPr txBox="1">
            <a:spLocks noChangeArrowheads="1"/>
          </p:cNvSpPr>
          <p:nvPr/>
        </p:nvSpPr>
        <p:spPr bwMode="auto">
          <a:xfrm>
            <a:off x="6089651" y="4550834"/>
            <a:ext cx="194671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Owner of the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directory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Location, location, location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45646"/>
          </a:xfrm>
        </p:spPr>
        <p:txBody>
          <a:bodyPr/>
          <a:lstStyle/>
          <a:p>
            <a:r>
              <a:rPr lang="en-US">
                <a:latin typeface="Arial" charset="0"/>
              </a:rPr>
              <a:t>Who can access the software? 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1014A5-497B-1444-AD90-2957DB28F956}" type="slidenum">
              <a:rPr lang="en-US" sz="1400">
                <a:solidFill>
                  <a:srgbClr val="FF8000"/>
                </a:solidFill>
              </a:rPr>
              <a:pPr/>
              <a:t>15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9700" name="Rounded Rectangle 6"/>
          <p:cNvSpPr>
            <a:spLocks noChangeArrowheads="1"/>
          </p:cNvSpPr>
          <p:nvPr/>
        </p:nvSpPr>
        <p:spPr bwMode="auto">
          <a:xfrm>
            <a:off x="4084639" y="1938074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 /</a:t>
            </a:r>
          </a:p>
        </p:txBody>
      </p:sp>
      <p:sp>
        <p:nvSpPr>
          <p:cNvPr id="29701" name="Rounded Rectangle 11"/>
          <p:cNvSpPr>
            <a:spLocks noChangeArrowheads="1"/>
          </p:cNvSpPr>
          <p:nvPr/>
        </p:nvSpPr>
        <p:spPr bwMode="auto">
          <a:xfrm>
            <a:off x="1528764" y="289321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9702" name="Rounded Rectangle 12"/>
          <p:cNvSpPr>
            <a:spLocks noChangeArrowheads="1"/>
          </p:cNvSpPr>
          <p:nvPr/>
        </p:nvSpPr>
        <p:spPr bwMode="auto">
          <a:xfrm>
            <a:off x="2416176" y="2906449"/>
            <a:ext cx="65881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usr</a:t>
            </a:r>
          </a:p>
        </p:txBody>
      </p:sp>
      <p:sp>
        <p:nvSpPr>
          <p:cNvPr id="29703" name="Rounded Rectangle 13"/>
          <p:cNvSpPr>
            <a:spLocks noChangeArrowheads="1"/>
          </p:cNvSpPr>
          <p:nvPr/>
        </p:nvSpPr>
        <p:spPr bwMode="auto">
          <a:xfrm>
            <a:off x="3349626" y="290644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lib</a:t>
            </a:r>
          </a:p>
        </p:txBody>
      </p:sp>
      <p:sp>
        <p:nvSpPr>
          <p:cNvPr id="29704" name="Rounded Rectangle 14"/>
          <p:cNvSpPr>
            <a:spLocks noChangeArrowheads="1"/>
          </p:cNvSpPr>
          <p:nvPr/>
        </p:nvSpPr>
        <p:spPr bwMode="auto">
          <a:xfrm>
            <a:off x="4343401" y="2906449"/>
            <a:ext cx="151606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programs</a:t>
            </a:r>
          </a:p>
        </p:txBody>
      </p:sp>
      <p:sp>
        <p:nvSpPr>
          <p:cNvPr id="29705" name="Rounded Rectangle 15"/>
          <p:cNvSpPr>
            <a:spLocks noChangeArrowheads="1"/>
          </p:cNvSpPr>
          <p:nvPr/>
        </p:nvSpPr>
        <p:spPr bwMode="auto">
          <a:xfrm>
            <a:off x="6073776" y="2918354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home</a:t>
            </a:r>
          </a:p>
        </p:txBody>
      </p:sp>
      <p:sp>
        <p:nvSpPr>
          <p:cNvPr id="29706" name="Rounded Rectangle 19"/>
          <p:cNvSpPr>
            <a:spLocks noChangeArrowheads="1"/>
          </p:cNvSpPr>
          <p:nvPr/>
        </p:nvSpPr>
        <p:spPr bwMode="auto">
          <a:xfrm>
            <a:off x="5949951" y="3683000"/>
            <a:ext cx="10271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fred	</a:t>
            </a:r>
          </a:p>
        </p:txBody>
      </p:sp>
      <p:sp>
        <p:nvSpPr>
          <p:cNvPr id="29707" name="Rounded Rectangle 20"/>
          <p:cNvSpPr>
            <a:spLocks noChangeArrowheads="1"/>
          </p:cNvSpPr>
          <p:nvPr/>
        </p:nvSpPr>
        <p:spPr bwMode="auto">
          <a:xfrm>
            <a:off x="7189789" y="3683000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wilma</a:t>
            </a:r>
          </a:p>
        </p:txBody>
      </p:sp>
      <p:sp>
        <p:nvSpPr>
          <p:cNvPr id="29708" name="Rounded Rectangle 21"/>
          <p:cNvSpPr>
            <a:spLocks noChangeArrowheads="1"/>
          </p:cNvSpPr>
          <p:nvPr/>
        </p:nvSpPr>
        <p:spPr bwMode="auto">
          <a:xfrm>
            <a:off x="2063751" y="3556000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9709" name="Rounded Rectangle 22"/>
          <p:cNvSpPr>
            <a:spLocks noChangeArrowheads="1"/>
          </p:cNvSpPr>
          <p:nvPr/>
        </p:nvSpPr>
        <p:spPr bwMode="auto">
          <a:xfrm>
            <a:off x="2859089" y="3556000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local</a:t>
            </a:r>
          </a:p>
        </p:txBody>
      </p:sp>
      <p:cxnSp>
        <p:nvCxnSpPr>
          <p:cNvPr id="29710" name="Straight Connector 24"/>
          <p:cNvCxnSpPr>
            <a:cxnSpLocks noChangeShapeType="1"/>
            <a:stCxn id="29701" idx="0"/>
          </p:cNvCxnSpPr>
          <p:nvPr/>
        </p:nvCxnSpPr>
        <p:spPr bwMode="auto">
          <a:xfrm flipV="1">
            <a:off x="1857375" y="2766219"/>
            <a:ext cx="2395538" cy="127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9711" name="Straight Connector 26"/>
          <p:cNvCxnSpPr>
            <a:cxnSpLocks noChangeShapeType="1"/>
            <a:stCxn id="29701" idx="0"/>
          </p:cNvCxnSpPr>
          <p:nvPr/>
        </p:nvCxnSpPr>
        <p:spPr bwMode="auto">
          <a:xfrm>
            <a:off x="1851025" y="2906448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9712" name="Straight Connector 28"/>
          <p:cNvCxnSpPr>
            <a:cxnSpLocks noChangeShapeType="1"/>
            <a:stCxn id="29701" idx="0"/>
            <a:endCxn id="29700" idx="2"/>
          </p:cNvCxnSpPr>
          <p:nvPr/>
        </p:nvCxnSpPr>
        <p:spPr bwMode="auto">
          <a:xfrm flipV="1">
            <a:off x="1857376" y="2345532"/>
            <a:ext cx="2555875" cy="5476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Straight Connector 30"/>
          <p:cNvCxnSpPr>
            <a:cxnSpLocks noChangeShapeType="1"/>
            <a:stCxn id="29702" idx="0"/>
            <a:endCxn id="29700" idx="2"/>
          </p:cNvCxnSpPr>
          <p:nvPr/>
        </p:nvCxnSpPr>
        <p:spPr bwMode="auto">
          <a:xfrm flipV="1">
            <a:off x="2744788" y="2345532"/>
            <a:ext cx="1668462" cy="56091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Straight Connector 33"/>
          <p:cNvCxnSpPr>
            <a:cxnSpLocks noChangeShapeType="1"/>
            <a:stCxn id="29703" idx="0"/>
            <a:endCxn id="29700" idx="2"/>
          </p:cNvCxnSpPr>
          <p:nvPr/>
        </p:nvCxnSpPr>
        <p:spPr bwMode="auto">
          <a:xfrm flipV="1">
            <a:off x="3678238" y="2345532"/>
            <a:ext cx="735012" cy="56091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Straight Connector 36"/>
          <p:cNvCxnSpPr>
            <a:cxnSpLocks noChangeShapeType="1"/>
            <a:stCxn id="29704" idx="0"/>
            <a:endCxn id="29700" idx="2"/>
          </p:cNvCxnSpPr>
          <p:nvPr/>
        </p:nvCxnSpPr>
        <p:spPr bwMode="auto">
          <a:xfrm flipH="1" flipV="1">
            <a:off x="4413251" y="2345532"/>
            <a:ext cx="688975" cy="56091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Straight Connector 38"/>
          <p:cNvCxnSpPr>
            <a:cxnSpLocks noChangeShapeType="1"/>
            <a:stCxn id="29700" idx="2"/>
            <a:endCxn id="29705" idx="0"/>
          </p:cNvCxnSpPr>
          <p:nvPr/>
        </p:nvCxnSpPr>
        <p:spPr bwMode="auto">
          <a:xfrm>
            <a:off x="4413250" y="2345532"/>
            <a:ext cx="2173288" cy="57282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Straight Connector 40"/>
          <p:cNvCxnSpPr>
            <a:cxnSpLocks noChangeShapeType="1"/>
            <a:stCxn id="29706" idx="0"/>
            <a:endCxn id="29705" idx="2"/>
          </p:cNvCxnSpPr>
          <p:nvPr/>
        </p:nvCxnSpPr>
        <p:spPr bwMode="auto">
          <a:xfrm flipV="1">
            <a:off x="6462714" y="3327136"/>
            <a:ext cx="123825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Straight Connector 42"/>
          <p:cNvCxnSpPr>
            <a:cxnSpLocks noChangeShapeType="1"/>
            <a:stCxn id="29707" idx="0"/>
            <a:endCxn id="29705" idx="2"/>
          </p:cNvCxnSpPr>
          <p:nvPr/>
        </p:nvCxnSpPr>
        <p:spPr bwMode="auto">
          <a:xfrm flipH="1" flipV="1">
            <a:off x="6586538" y="3327136"/>
            <a:ext cx="1116012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Straight Connector 44"/>
          <p:cNvCxnSpPr>
            <a:cxnSpLocks noChangeShapeType="1"/>
            <a:stCxn id="29708" idx="0"/>
            <a:endCxn id="29702" idx="2"/>
          </p:cNvCxnSpPr>
          <p:nvPr/>
        </p:nvCxnSpPr>
        <p:spPr bwMode="auto">
          <a:xfrm flipV="1">
            <a:off x="2392364" y="3313907"/>
            <a:ext cx="352425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Straight Connector 46"/>
          <p:cNvCxnSpPr>
            <a:cxnSpLocks noChangeShapeType="1"/>
            <a:stCxn id="29709" idx="0"/>
            <a:endCxn id="29702" idx="2"/>
          </p:cNvCxnSpPr>
          <p:nvPr/>
        </p:nvCxnSpPr>
        <p:spPr bwMode="auto">
          <a:xfrm flipH="1" flipV="1">
            <a:off x="2744789" y="3313907"/>
            <a:ext cx="604837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1" name="Oval 47"/>
          <p:cNvSpPr>
            <a:spLocks noChangeArrowheads="1"/>
          </p:cNvSpPr>
          <p:nvPr/>
        </p:nvSpPr>
        <p:spPr bwMode="auto">
          <a:xfrm>
            <a:off x="1422401" y="2727854"/>
            <a:ext cx="4437063" cy="1492250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Oval 48"/>
          <p:cNvSpPr>
            <a:spLocks noChangeArrowheads="1"/>
          </p:cNvSpPr>
          <p:nvPr/>
        </p:nvSpPr>
        <p:spPr bwMode="auto">
          <a:xfrm>
            <a:off x="5691188" y="3442230"/>
            <a:ext cx="2754312" cy="866511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Box 49"/>
          <p:cNvSpPr txBox="1">
            <a:spLocks noChangeArrowheads="1"/>
          </p:cNvSpPr>
          <p:nvPr/>
        </p:nvSpPr>
        <p:spPr bwMode="auto">
          <a:xfrm>
            <a:off x="1652588" y="4308740"/>
            <a:ext cx="3242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Anyone on the system</a:t>
            </a:r>
          </a:p>
        </p:txBody>
      </p:sp>
      <p:sp>
        <p:nvSpPr>
          <p:cNvPr id="29724" name="TextBox 50"/>
          <p:cNvSpPr txBox="1">
            <a:spLocks noChangeArrowheads="1"/>
          </p:cNvSpPr>
          <p:nvPr/>
        </p:nvSpPr>
        <p:spPr bwMode="auto">
          <a:xfrm>
            <a:off x="5556250" y="4511146"/>
            <a:ext cx="3587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The local user can control who has access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Location, location, location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latin typeface="Arial" charset="0"/>
              </a:rPr>
              <a:t>Implications for DHTC: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Software MUST be able to install to a local location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Software must be installable without administrative privileges</a:t>
            </a:r>
            <a:endParaRPr lang="en-US" dirty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6ADD06-0418-8A4B-9D7B-FA45CBCFA74E}" type="slidenum">
              <a:rPr lang="en-US" sz="1400">
                <a:solidFill>
                  <a:srgbClr val="FF8000"/>
                </a:solidFill>
              </a:rPr>
              <a:pPr/>
              <a:t>16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900113" y="93928"/>
            <a:ext cx="8229600" cy="9525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Command Line</a:t>
            </a:r>
            <a:endParaRPr lang="en-US" dirty="0">
              <a:latin typeface="Arial" charset="0"/>
            </a:endParaRPr>
          </a:p>
        </p:txBody>
      </p:sp>
      <p:sp>
        <p:nvSpPr>
          <p:cNvPr id="31746" name="Text Placeholder 4"/>
          <p:cNvSpPr>
            <a:spLocks noGrp="1"/>
          </p:cNvSpPr>
          <p:nvPr>
            <p:ph type="body" idx="1"/>
          </p:nvPr>
        </p:nvSpPr>
        <p:spPr>
          <a:xfrm>
            <a:off x="152400" y="1037167"/>
            <a:ext cx="4819650" cy="533136"/>
          </a:xfrm>
        </p:spPr>
        <p:txBody>
          <a:bodyPr/>
          <a:lstStyle/>
          <a:p>
            <a:r>
              <a:rPr lang="en-US">
                <a:latin typeface="Arial" charset="0"/>
              </a:rPr>
              <a:t>Instead of graphic interface…</a:t>
            </a:r>
          </a:p>
        </p:txBody>
      </p:sp>
      <p:pic>
        <p:nvPicPr>
          <p:cNvPr id="31747" name="Content Placeholder 1" descr="icon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r="8830" b="36409"/>
          <a:stretch>
            <a:fillRect/>
          </a:stretch>
        </p:blipFill>
        <p:spPr>
          <a:xfrm>
            <a:off x="786189" y="1760803"/>
            <a:ext cx="2106235" cy="1299104"/>
          </a:xfrm>
        </p:spPr>
      </p:pic>
      <p:sp>
        <p:nvSpPr>
          <p:cNvPr id="3174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6" y="1037167"/>
            <a:ext cx="4041775" cy="533136"/>
          </a:xfrm>
        </p:spPr>
        <p:txBody>
          <a:bodyPr/>
          <a:lstStyle/>
          <a:p>
            <a:r>
              <a:rPr lang="en-US">
                <a:latin typeface="Arial" charset="0"/>
              </a:rPr>
              <a:t>command line</a:t>
            </a:r>
          </a:p>
        </p:txBody>
      </p:sp>
      <p:pic>
        <p:nvPicPr>
          <p:cNvPr id="31749" name="Content Placeholder 4" descr="calculator command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5154" r="11646" b="43616"/>
          <a:stretch>
            <a:fillRect/>
          </a:stretch>
        </p:blipFill>
        <p:spPr>
          <a:xfrm>
            <a:off x="4523619" y="1670844"/>
            <a:ext cx="4086982" cy="1477698"/>
          </a:xfrm>
        </p:spPr>
      </p:pic>
      <p:sp>
        <p:nvSpPr>
          <p:cNvPr id="317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236D56-CB83-A143-8FC9-AF9308E59075}" type="slidenum">
              <a:rPr lang="en-US" sz="1400">
                <a:solidFill>
                  <a:srgbClr val="FF8000"/>
                </a:solidFill>
              </a:rPr>
              <a:pPr/>
              <a:t>17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1751" name="Content Placeholder 7"/>
          <p:cNvSpPr txBox="1">
            <a:spLocks/>
          </p:cNvSpPr>
          <p:nvPr/>
        </p:nvSpPr>
        <p:spPr bwMode="auto">
          <a:xfrm>
            <a:off x="230189" y="3378729"/>
            <a:ext cx="86899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80"/>
              </a:buClr>
            </a:pPr>
            <a:r>
              <a:rPr kumimoji="1" lang="en-US" sz="2800" dirty="0">
                <a:solidFill>
                  <a:schemeClr val="tx2"/>
                </a:solidFill>
              </a:rPr>
              <a:t>All DHTC jobs must use software that can be run from the command line.  </a:t>
            </a:r>
            <a:r>
              <a:rPr kumimoji="1" lang="en-US" sz="2800" dirty="0" smtClean="0">
                <a:solidFill>
                  <a:schemeClr val="tx2"/>
                </a:solidFill>
              </a:rPr>
              <a:t> </a:t>
            </a:r>
          </a:p>
          <a:p>
            <a:pPr>
              <a:buClr>
                <a:srgbClr val="000080"/>
              </a:buClr>
            </a:pPr>
            <a:r>
              <a:rPr kumimoji="1" lang="en-US" sz="2800" dirty="0" smtClean="0">
                <a:solidFill>
                  <a:schemeClr val="tx2"/>
                </a:solidFill>
              </a:rPr>
              <a:t>The command can be used either in a script or as the job’s executable/arguments</a:t>
            </a:r>
            <a:endParaRPr kumimoji="1" lang="en-US" sz="2800" dirty="0">
              <a:solidFill>
                <a:schemeClr val="tx2"/>
              </a:solidFill>
            </a:endParaRPr>
          </a:p>
        </p:txBody>
      </p:sp>
      <p:cxnSp>
        <p:nvCxnSpPr>
          <p:cNvPr id="31752" name="Straight Arrow Connector 2"/>
          <p:cNvCxnSpPr>
            <a:cxnSpLocks noChangeShapeType="1"/>
            <a:stCxn id="31747" idx="3"/>
            <a:endCxn id="31749" idx="1"/>
          </p:cNvCxnSpPr>
          <p:nvPr/>
        </p:nvCxnSpPr>
        <p:spPr bwMode="auto">
          <a:xfrm flipV="1">
            <a:off x="2892424" y="2409693"/>
            <a:ext cx="1631195" cy="662"/>
          </a:xfrm>
          <a:prstGeom prst="straightConnector1">
            <a:avLst/>
          </a:prstGeom>
          <a:noFill/>
          <a:ln w="3810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4" y="95250"/>
            <a:ext cx="7600799" cy="952500"/>
          </a:xfrm>
        </p:spPr>
        <p:txBody>
          <a:bodyPr/>
          <a:lstStyle/>
          <a:p>
            <a:r>
              <a:rPr lang="en-US" dirty="0" smtClean="0"/>
              <a:t>Location and Running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run a program on the command line, your computer needs to know where the program is located in your computer’s </a:t>
            </a:r>
            <a:r>
              <a:rPr lang="en-US" dirty="0" smtClean="0"/>
              <a:t>file system</a:t>
            </a:r>
            <a:r>
              <a:rPr lang="en-US" dirty="0"/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B5ED-FC22-7C4E-9818-F421B2F0D6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4095" y="3531809"/>
            <a:ext cx="4850191" cy="13480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dirty="0" err="1" smtClean="0">
                <a:solidFill>
                  <a:schemeClr val="bg1"/>
                </a:solidFill>
                <a:latin typeface="Courier"/>
                <a:cs typeface="Courier"/>
              </a:rPr>
              <a:t>ls</a:t>
            </a:r>
            <a:endParaRPr lang="en-US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$ python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$ ~/</a:t>
            </a:r>
            <a:r>
              <a:rPr lang="en-US" dirty="0" err="1" smtClean="0">
                <a:solidFill>
                  <a:schemeClr val="bg1"/>
                </a:solidFill>
                <a:latin typeface="Courier"/>
                <a:cs typeface="Courier"/>
              </a:rPr>
              <a:t>wrapper.sh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8094" y="3664857"/>
            <a:ext cx="2591174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H</a:t>
            </a:r>
            <a:r>
              <a:rPr lang="en-US" sz="1600" dirty="0" smtClean="0"/>
              <a:t>ow does the command</a:t>
            </a:r>
          </a:p>
          <a:p>
            <a:pPr>
              <a:buNone/>
            </a:pPr>
            <a:r>
              <a:rPr lang="en-US" sz="1600" dirty="0" smtClean="0"/>
              <a:t>line know what `</a:t>
            </a:r>
            <a:r>
              <a:rPr lang="en-US" sz="1600" dirty="0" err="1" smtClean="0"/>
              <a:t>ls`</a:t>
            </a:r>
            <a:r>
              <a:rPr lang="en-US" sz="1600" dirty="0" smtClean="0"/>
              <a:t> is? </a:t>
            </a:r>
          </a:p>
          <a:p>
            <a:pPr>
              <a:buNone/>
            </a:pPr>
            <a:r>
              <a:rPr lang="en-US" sz="1600" dirty="0"/>
              <a:t>W</a:t>
            </a:r>
            <a:r>
              <a:rPr lang="en-US" sz="1600" dirty="0" smtClean="0"/>
              <a:t>here is python installed?</a:t>
            </a:r>
            <a:endParaRPr lang="en-US" sz="1600" dirty="0"/>
          </a:p>
        </p:txBody>
      </p:sp>
      <p:sp>
        <p:nvSpPr>
          <p:cNvPr id="13" name="Cloud 12"/>
          <p:cNvSpPr/>
          <p:nvPr/>
        </p:nvSpPr>
        <p:spPr bwMode="auto">
          <a:xfrm>
            <a:off x="5866190" y="3386667"/>
            <a:ext cx="2927048" cy="165704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5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1: Use a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855" y="2189238"/>
            <a:ext cx="8478763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[~/Code]$ 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pwd</a:t>
            </a:r>
            <a:endParaRPr lang="en-US" sz="2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/Users/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/Code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[~/Code]$ 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ls</a:t>
            </a:r>
            <a:endParaRPr lang="en-US" sz="2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 R/ sandbox/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859" y="4603448"/>
            <a:ext cx="847876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[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~]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/Users/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/bin/python 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--version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Python 2.7.7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50560"/>
          </a:xfrm>
        </p:spPr>
        <p:txBody>
          <a:bodyPr/>
          <a:lstStyle/>
          <a:p>
            <a:r>
              <a:rPr lang="en-US" sz="2800" dirty="0" smtClean="0"/>
              <a:t>Give the exact location of your program via a relative or absolute path: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5925" y="3764039"/>
            <a:ext cx="849569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[~/Code]$ 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/bin/python 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--version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Python 2.7.7</a:t>
            </a:r>
          </a:p>
        </p:txBody>
      </p:sp>
    </p:spTree>
    <p:extLst>
      <p:ext uri="{BB962C8B-B14F-4D97-AF65-F5344CB8AC3E}">
        <p14:creationId xmlns:p14="http://schemas.microsoft.com/office/powerpoint/2010/main" val="258759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Goals for this session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74321" y="1111251"/>
            <a:ext cx="8591856" cy="4115594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Understand the basics of...</a:t>
            </a:r>
          </a:p>
          <a:p>
            <a:pPr lvl="1"/>
            <a:r>
              <a:rPr lang="en-US" sz="2000" dirty="0">
                <a:latin typeface="Arial" charset="0"/>
              </a:rPr>
              <a:t>how software works</a:t>
            </a:r>
          </a:p>
          <a:p>
            <a:pPr lvl="1"/>
            <a:r>
              <a:rPr lang="en-US" sz="2000" dirty="0">
                <a:latin typeface="Arial" charset="0"/>
              </a:rPr>
              <a:t>where software is installed</a:t>
            </a:r>
          </a:p>
          <a:p>
            <a:pPr lvl="1"/>
            <a:r>
              <a:rPr lang="en-US" sz="2000" dirty="0">
                <a:latin typeface="Arial" charset="0"/>
              </a:rPr>
              <a:t>how software is accessed and run</a:t>
            </a:r>
          </a:p>
          <a:p>
            <a:r>
              <a:rPr lang="en-US" sz="2800" dirty="0">
                <a:latin typeface="Arial" charset="0"/>
              </a:rPr>
              <a:t>...and the implications for </a:t>
            </a:r>
            <a:r>
              <a:rPr lang="en-US" sz="2800" dirty="0" smtClean="0">
                <a:latin typeface="Arial" charset="0"/>
              </a:rPr>
              <a:t>Distributed High Throughput </a:t>
            </a:r>
            <a:r>
              <a:rPr lang="en-US" sz="2800" dirty="0" smtClean="0">
                <a:latin typeface="Arial" charset="0"/>
              </a:rPr>
              <a:t>Computing (DHTC)</a:t>
            </a:r>
            <a:endParaRPr lang="en-US" sz="28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Describe what  it means to make software “portable”</a:t>
            </a:r>
          </a:p>
          <a:p>
            <a:r>
              <a:rPr lang="en-US" sz="2400" dirty="0">
                <a:latin typeface="Arial" charset="0"/>
              </a:rPr>
              <a:t>Learn about and use two software portability techniques:</a:t>
            </a:r>
          </a:p>
          <a:p>
            <a:pPr lvl="1"/>
            <a:r>
              <a:rPr lang="en-US" sz="2000" dirty="0">
                <a:latin typeface="Arial" charset="0"/>
              </a:rPr>
              <a:t>Build portable code</a:t>
            </a:r>
          </a:p>
          <a:p>
            <a:pPr lvl="1"/>
            <a:r>
              <a:rPr lang="en-US" sz="2000" dirty="0">
                <a:latin typeface="Arial" charset="0"/>
              </a:rPr>
              <a:t>Use wrapper scripts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C6EC70-D976-384A-8FAE-276D643F5399}" type="slidenum">
              <a:rPr lang="en-US" sz="1400">
                <a:solidFill>
                  <a:srgbClr val="FF8000"/>
                </a:solidFill>
              </a:rPr>
              <a:pPr/>
              <a:t>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Option 2: Use “the” PATH</a:t>
            </a:r>
            <a:endParaRPr lang="en-US" dirty="0">
              <a:latin typeface="Arial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35410" y="1111250"/>
            <a:ext cx="8011690" cy="3905250"/>
          </a:xfrm>
        </p:spPr>
        <p:txBody>
          <a:bodyPr/>
          <a:lstStyle/>
          <a:p>
            <a:r>
              <a:rPr lang="en-US" sz="2800" dirty="0"/>
              <a:t>The PATH is a list of locations </a:t>
            </a:r>
            <a:r>
              <a:rPr lang="en-US" sz="2800" dirty="0" smtClean="0"/>
              <a:t>(</a:t>
            </a:r>
            <a:r>
              <a:rPr lang="en-US" sz="2800" dirty="0" err="1" smtClean="0"/>
              <a:t>filesystem</a:t>
            </a:r>
            <a:r>
              <a:rPr lang="en-US" sz="2800" dirty="0" smtClean="0"/>
              <a:t> directories) to </a:t>
            </a:r>
            <a:r>
              <a:rPr lang="en-US" sz="2800" dirty="0"/>
              <a:t>look for </a:t>
            </a:r>
            <a:r>
              <a:rPr lang="en-US" sz="2800" dirty="0" smtClean="0"/>
              <a:t>programs: </a:t>
            </a:r>
            <a:endParaRPr lang="en-US" sz="2800" dirty="0"/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For example, common </a:t>
            </a:r>
            <a:r>
              <a:rPr lang="en-US" sz="2800" dirty="0">
                <a:latin typeface="Arial" charset="0"/>
              </a:rPr>
              <a:t>command line programs like </a:t>
            </a:r>
            <a:r>
              <a:rPr lang="en-US" sz="2800" dirty="0" err="1" smtClean="0">
                <a:latin typeface="Courier"/>
                <a:cs typeface="Courier"/>
              </a:rPr>
              <a:t>ls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and </a:t>
            </a:r>
            <a:r>
              <a:rPr lang="en-US" sz="2800" dirty="0" err="1" smtClean="0">
                <a:latin typeface="Courier"/>
                <a:cs typeface="Courier"/>
              </a:rPr>
              <a:t>pwd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are in a system location called </a:t>
            </a:r>
            <a:r>
              <a:rPr lang="en-US" sz="2800" dirty="0" smtClean="0">
                <a:latin typeface="Courier"/>
                <a:cs typeface="Courier"/>
              </a:rPr>
              <a:t>bin/</a:t>
            </a:r>
            <a:r>
              <a:rPr lang="en-US" sz="2800" dirty="0" smtClean="0">
                <a:cs typeface="Courier"/>
              </a:rPr>
              <a:t>, which is </a:t>
            </a:r>
          </a:p>
          <a:p>
            <a:pPr marL="0" indent="0">
              <a:buNone/>
            </a:pPr>
            <a:r>
              <a:rPr lang="en-US" sz="2800" dirty="0" smtClean="0">
                <a:cs typeface="Courier"/>
              </a:rPr>
              <a:t>    included in the </a:t>
            </a:r>
            <a:r>
              <a:rPr lang="en-US" sz="2800" dirty="0" smtClean="0">
                <a:latin typeface="Courier"/>
                <a:cs typeface="Courier"/>
              </a:rPr>
              <a:t>PATH</a:t>
            </a:r>
            <a:r>
              <a:rPr lang="en-US" sz="2800" dirty="0" smtClean="0">
                <a:cs typeface="Courier"/>
              </a:rPr>
              <a:t>.</a:t>
            </a:r>
            <a:endParaRPr lang="en-US" sz="2800" dirty="0">
              <a:cs typeface="Courier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2C23A-8342-874B-B151-8DA24C4D81B0}" type="slidenum">
              <a:rPr lang="en-US" sz="1400">
                <a:solidFill>
                  <a:srgbClr val="FF8000"/>
                </a:solidFill>
              </a:rPr>
              <a:pPr/>
              <a:t>20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2773" name="Content Placeholder 2"/>
          <p:cNvSpPr txBox="1">
            <a:spLocks/>
          </p:cNvSpPr>
          <p:nvPr/>
        </p:nvSpPr>
        <p:spPr bwMode="auto">
          <a:xfrm>
            <a:off x="168275" y="4934479"/>
            <a:ext cx="8991600" cy="68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80"/>
              </a:buClr>
              <a:buFont typeface="Times" charset="0"/>
              <a:buChar char="•"/>
            </a:pPr>
            <a:endParaRPr kumimoji="1"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536" y="2108058"/>
            <a:ext cx="849569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$ echo $PATH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/local/bin:/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/bin:/bin:/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:/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endParaRPr lang="en-US" sz="20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4059" y="4016047"/>
            <a:ext cx="3822312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$ which 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pwd</a:t>
            </a:r>
            <a:endParaRPr lang="en-US" sz="20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/bin/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pwd</a:t>
            </a:r>
            <a:endParaRPr lang="en-US" sz="2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$ which 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ls</a:t>
            </a:r>
            <a:endParaRPr lang="en-US" sz="20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/bin/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ls</a:t>
            </a:r>
            <a:endParaRPr lang="en-US" sz="20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Option 2: Use “the” PATH</a:t>
            </a:r>
            <a:endParaRPr lang="en-US" dirty="0">
              <a:latin typeface="Arial" charset="0"/>
            </a:endParaRPr>
          </a:p>
        </p:txBody>
      </p:sp>
      <p:sp>
        <p:nvSpPr>
          <p:cNvPr id="33794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</a:rPr>
              <a:t>You can add directories to </a:t>
            </a:r>
            <a:r>
              <a:rPr lang="en-US" sz="2400" dirty="0">
                <a:latin typeface="Arial" charset="0"/>
              </a:rPr>
              <a:t>the PATH, </a:t>
            </a:r>
            <a:r>
              <a:rPr lang="en-US" sz="2400" dirty="0" smtClean="0">
                <a:latin typeface="Arial" charset="0"/>
              </a:rPr>
              <a:t>which allows the command line to find the command directly: </a:t>
            </a:r>
            <a:endParaRPr lang="en-US" sz="2400" dirty="0">
              <a:latin typeface="Arial" charset="0"/>
            </a:endParaRPr>
          </a:p>
        </p:txBody>
      </p:sp>
      <p:sp>
        <p:nvSpPr>
          <p:cNvPr id="337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54727D-D690-D14A-9630-BEE2218B0002}" type="slidenum">
              <a:rPr lang="en-US" sz="1400">
                <a:solidFill>
                  <a:srgbClr val="FF8000"/>
                </a:solidFill>
              </a:rPr>
              <a:pPr/>
              <a:t>21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11" y="2002473"/>
            <a:ext cx="8478763" cy="13665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$ echo $PATH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/local/bin:/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/bin:/bin:/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endParaRPr lang="en-US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$ which python</a:t>
            </a:r>
          </a:p>
          <a:p>
            <a:pPr>
              <a:buNone/>
            </a:pPr>
            <a:r>
              <a:rPr lang="en-US" sz="1800" dirty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FFFFFF"/>
                </a:solidFill>
                <a:latin typeface="Courier"/>
                <a:cs typeface="Courier"/>
              </a:rPr>
              <a:t>usr</a:t>
            </a:r>
            <a:r>
              <a:rPr lang="en-US" sz="1800" dirty="0">
                <a:solidFill>
                  <a:srgbClr val="FFFFFF"/>
                </a:solidFill>
                <a:latin typeface="Courier"/>
                <a:cs typeface="Courier"/>
              </a:rPr>
              <a:t>/bin/</a:t>
            </a:r>
            <a:r>
              <a:rPr lang="en-US" sz="1800" dirty="0" smtClean="0">
                <a:solidFill>
                  <a:srgbClr val="FFFFFF"/>
                </a:solidFill>
                <a:latin typeface="Courier"/>
                <a:cs typeface="Courier"/>
              </a:rPr>
              <a:t>python</a:t>
            </a:r>
            <a:endParaRPr lang="en-US" sz="18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094" y="3449775"/>
            <a:ext cx="8478763" cy="19759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$ export PATH=/Users/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/bin:$PATH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$ echo $PATH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/Users/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/bin:/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/local/bin:/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/bin:/bin:/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endParaRPr lang="en-US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$ which python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/Users/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/bin/python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Command line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12775" y="1111250"/>
            <a:ext cx="8123238" cy="3905250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latin typeface="Arial" charset="0"/>
              </a:rPr>
              <a:t>Implications for DHTC: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Software must have ability to be run from the command line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Multiple commands are okay, as long as they can be executed in order within a job 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There are different ways to “find” your software on the command line: relative path, absolute path, and PATH variable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B13BC1-D89B-234C-846D-C64B9CEA0F2F}" type="slidenum">
              <a:rPr lang="en-US" sz="1400">
                <a:solidFill>
                  <a:srgbClr val="FF8000"/>
                </a:solidFill>
              </a:rPr>
              <a:pPr/>
              <a:t>22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Portability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6" y="1111250"/>
            <a:ext cx="8170863" cy="4345782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Based on the previous slides, we now know that in order to make software portable for DHTC, the software: 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Must work on target operating system (probably Linux)</a:t>
            </a:r>
          </a:p>
          <a:p>
            <a:pPr>
              <a:defRPr/>
            </a:pPr>
            <a:r>
              <a:rPr lang="en-US" sz="2400" dirty="0"/>
              <a:t>Must be able to run and install without administrative privileges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Must be accessible to your job (placed or installed in job’s working directory)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Must be able to run from the command line, without any interactive input from you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6C74F8-2A19-D243-A942-D6FBC8090ABB}" type="slidenum">
              <a:rPr lang="en-US" sz="1400">
                <a:solidFill>
                  <a:srgbClr val="FF8000"/>
                </a:solidFill>
              </a:rPr>
              <a:pPr/>
              <a:t>23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Returning to our scenario: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In a DHTC situation, we are: 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Using someone else’s computer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Software may not be installed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The wrong version may be installed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We can’t find/run the installed software</a:t>
            </a:r>
          </a:p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Therefore: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We need to bring along and install/run software ourselves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639E97-FC66-364F-BB7E-AFD140D20D98}" type="slidenum">
              <a:rPr lang="en-US" sz="1400">
                <a:solidFill>
                  <a:srgbClr val="FF8000"/>
                </a:solidFill>
              </a:rPr>
              <a:pPr/>
              <a:t>24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Portability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111251"/>
            <a:ext cx="7594600" cy="4077229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There are two primary methods to make code portable: 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Use a single compiled binary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Typically for code written in C, C++ and Fortran, or downloadable programs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Use a wrapper script + “install” per job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Can’t be compiled into a single binary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Interpreted languages (</a:t>
            </a:r>
            <a:r>
              <a:rPr lang="en-US" dirty="0" err="1" smtClean="0">
                <a:ea typeface="+mn-ea"/>
              </a:rPr>
              <a:t>Matlab</a:t>
            </a:r>
            <a:r>
              <a:rPr lang="en-US" dirty="0" smtClean="0">
                <a:ea typeface="+mn-ea"/>
              </a:rPr>
              <a:t>, Python, R)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A51CD7-0E28-6F49-9050-42A87A53383F}" type="slidenum">
              <a:rPr lang="en-US" sz="1400">
                <a:solidFill>
                  <a:srgbClr val="FF8000"/>
                </a:solidFill>
              </a:rPr>
              <a:pPr/>
              <a:t>25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</a:rPr>
              <a:t>Use a single compiled binary</a:t>
            </a:r>
            <a:endParaRPr lang="en-US" dirty="0">
              <a:latin typeface="Arial"/>
            </a:endParaRPr>
          </a:p>
        </p:txBody>
      </p:sp>
      <p:sp>
        <p:nvSpPr>
          <p:cNvPr id="38914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</a:rPr>
              <a:t>Method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What is </a:t>
            </a:r>
            <a:r>
              <a:rPr lang="en-US" dirty="0" smtClean="0">
                <a:latin typeface="Arial" charset="0"/>
              </a:rPr>
              <a:t>Compilation</a:t>
            </a:r>
            <a:r>
              <a:rPr lang="en-US" dirty="0">
                <a:latin typeface="Arial" charset="0"/>
              </a:rPr>
              <a:t>?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23B841-9F11-2143-8758-B157EB62EAF7}" type="slidenum">
              <a:rPr lang="en-US" sz="1400">
                <a:solidFill>
                  <a:srgbClr val="FF8000"/>
                </a:solidFill>
              </a:rPr>
              <a:pPr/>
              <a:t>27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9939" name="Picture 4" descr="desktop-compute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6" y="3634053"/>
            <a:ext cx="2365375" cy="18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9" y="1604699"/>
            <a:ext cx="1838325" cy="1531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6" descr="bi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633803"/>
            <a:ext cx="1819275" cy="15147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7" descr="bookshel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04415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43" name="Straight Arrow Connector 10"/>
          <p:cNvCxnSpPr>
            <a:cxnSpLocks noChangeShapeType="1"/>
          </p:cNvCxnSpPr>
          <p:nvPr/>
        </p:nvCxnSpPr>
        <p:spPr bwMode="auto">
          <a:xfrm>
            <a:off x="2906713" y="2256896"/>
            <a:ext cx="2800350" cy="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4" name="Straight Arrow Connector 12"/>
          <p:cNvCxnSpPr>
            <a:cxnSpLocks noChangeShapeType="1"/>
          </p:cNvCxnSpPr>
          <p:nvPr/>
        </p:nvCxnSpPr>
        <p:spPr bwMode="auto">
          <a:xfrm flipV="1">
            <a:off x="4206876" y="2282032"/>
            <a:ext cx="138113" cy="122369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5" name="Straight Arrow Connector 14"/>
          <p:cNvCxnSpPr>
            <a:cxnSpLocks noChangeShapeType="1"/>
          </p:cNvCxnSpPr>
          <p:nvPr/>
        </p:nvCxnSpPr>
        <p:spPr bwMode="auto">
          <a:xfrm flipH="1" flipV="1">
            <a:off x="4605339" y="2345532"/>
            <a:ext cx="1101725" cy="167084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Curved Connector 17"/>
          <p:cNvCxnSpPr>
            <a:cxnSpLocks noChangeShapeType="1"/>
          </p:cNvCxnSpPr>
          <p:nvPr/>
        </p:nvCxnSpPr>
        <p:spPr bwMode="auto">
          <a:xfrm rot="5400000">
            <a:off x="5432293" y="2700471"/>
            <a:ext cx="2983178" cy="2249487"/>
          </a:xfrm>
          <a:prstGeom prst="curvedConnector3">
            <a:avLst>
              <a:gd name="adj1" fmla="val 100000"/>
            </a:avLst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7" name="TextBox 22"/>
          <p:cNvSpPr txBox="1">
            <a:spLocks noChangeArrowheads="1"/>
          </p:cNvSpPr>
          <p:nvPr/>
        </p:nvSpPr>
        <p:spPr bwMode="auto">
          <a:xfrm>
            <a:off x="903289" y="1185334"/>
            <a:ext cx="1912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Source code</a:t>
            </a:r>
          </a:p>
        </p:txBody>
      </p:sp>
      <p:sp>
        <p:nvSpPr>
          <p:cNvPr id="39948" name="TextBox 23"/>
          <p:cNvSpPr txBox="1">
            <a:spLocks noChangeArrowheads="1"/>
          </p:cNvSpPr>
          <p:nvPr/>
        </p:nvSpPr>
        <p:spPr bwMode="auto">
          <a:xfrm>
            <a:off x="5875338" y="1235605"/>
            <a:ext cx="1057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Binary</a:t>
            </a:r>
          </a:p>
        </p:txBody>
      </p:sp>
      <p:sp>
        <p:nvSpPr>
          <p:cNvPr id="39949" name="TextBox 24"/>
          <p:cNvSpPr txBox="1">
            <a:spLocks noChangeArrowheads="1"/>
          </p:cNvSpPr>
          <p:nvPr/>
        </p:nvSpPr>
        <p:spPr bwMode="auto">
          <a:xfrm>
            <a:off x="3111501" y="1886479"/>
            <a:ext cx="2468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compiled + linked</a:t>
            </a:r>
          </a:p>
        </p:txBody>
      </p:sp>
      <p:sp>
        <p:nvSpPr>
          <p:cNvPr id="39950" name="TextBox 25"/>
          <p:cNvSpPr txBox="1">
            <a:spLocks noChangeArrowheads="1"/>
          </p:cNvSpPr>
          <p:nvPr/>
        </p:nvSpPr>
        <p:spPr bwMode="auto">
          <a:xfrm>
            <a:off x="6164263" y="5009886"/>
            <a:ext cx="911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run on</a:t>
            </a:r>
          </a:p>
        </p:txBody>
      </p:sp>
      <p:sp>
        <p:nvSpPr>
          <p:cNvPr id="39951" name="TextBox 26"/>
          <p:cNvSpPr txBox="1">
            <a:spLocks noChangeArrowheads="1"/>
          </p:cNvSpPr>
          <p:nvPr/>
        </p:nvSpPr>
        <p:spPr bwMode="auto">
          <a:xfrm>
            <a:off x="4664076" y="2803261"/>
            <a:ext cx="1082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libraries</a:t>
            </a:r>
          </a:p>
        </p:txBody>
      </p:sp>
      <p:sp>
        <p:nvSpPr>
          <p:cNvPr id="39952" name="TextBox 27"/>
          <p:cNvSpPr txBox="1">
            <a:spLocks noChangeArrowheads="1"/>
          </p:cNvSpPr>
          <p:nvPr/>
        </p:nvSpPr>
        <p:spPr bwMode="auto">
          <a:xfrm>
            <a:off x="3165476" y="2739761"/>
            <a:ext cx="11592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compiler</a:t>
            </a:r>
          </a:p>
          <a:p>
            <a:pPr eaLnBrk="1" hangingPunct="1">
              <a:buFontTx/>
              <a:buNone/>
            </a:pPr>
            <a:r>
              <a:rPr lang="en-US" sz="2000"/>
              <a:t>and OS</a:t>
            </a:r>
          </a:p>
        </p:txBody>
      </p:sp>
      <p:cxnSp>
        <p:nvCxnSpPr>
          <p:cNvPr id="39953" name="Straight Arrow Connector 29"/>
          <p:cNvCxnSpPr>
            <a:cxnSpLocks noChangeShapeType="1"/>
          </p:cNvCxnSpPr>
          <p:nvPr/>
        </p:nvCxnSpPr>
        <p:spPr bwMode="auto">
          <a:xfrm flipH="1">
            <a:off x="6027739" y="3288771"/>
            <a:ext cx="719137" cy="76596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4" name="TextBox 32"/>
          <p:cNvSpPr txBox="1">
            <a:spLocks noChangeArrowheads="1"/>
          </p:cNvSpPr>
          <p:nvPr/>
        </p:nvSpPr>
        <p:spPr bwMode="auto">
          <a:xfrm>
            <a:off x="6348414" y="3606271"/>
            <a:ext cx="726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uses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Static </a:t>
            </a:r>
            <a:r>
              <a:rPr lang="en-US" dirty="0" smtClean="0">
                <a:latin typeface="Arial" charset="0"/>
              </a:rPr>
              <a:t>Linking</a:t>
            </a:r>
            <a:endParaRPr lang="en-US" dirty="0">
              <a:latin typeface="Arial" charset="0"/>
            </a:endParaRP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B6E32A-1A41-6E43-A11F-81B3A2B07C74}" type="slidenum">
              <a:rPr lang="en-US" sz="1400">
                <a:solidFill>
                  <a:srgbClr val="FF8000"/>
                </a:solidFill>
              </a:rPr>
              <a:pPr/>
              <a:t>28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40963" name="Picture 4" descr="desktop-compute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6" y="3634053"/>
            <a:ext cx="2365375" cy="18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9" y="1604699"/>
            <a:ext cx="1838325" cy="1531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6" descr="bi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633803"/>
            <a:ext cx="1819275" cy="15147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7" descr="bookshel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04415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7" name="Straight Arrow Connector 10"/>
          <p:cNvCxnSpPr>
            <a:cxnSpLocks noChangeShapeType="1"/>
          </p:cNvCxnSpPr>
          <p:nvPr/>
        </p:nvCxnSpPr>
        <p:spPr bwMode="auto">
          <a:xfrm>
            <a:off x="2906713" y="2256896"/>
            <a:ext cx="2800350" cy="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Straight Arrow Connector 12"/>
          <p:cNvCxnSpPr>
            <a:cxnSpLocks noChangeShapeType="1"/>
          </p:cNvCxnSpPr>
          <p:nvPr/>
        </p:nvCxnSpPr>
        <p:spPr bwMode="auto">
          <a:xfrm flipV="1">
            <a:off x="4206876" y="2282032"/>
            <a:ext cx="138113" cy="122369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Straight Arrow Connector 14"/>
          <p:cNvCxnSpPr>
            <a:cxnSpLocks noChangeShapeType="1"/>
          </p:cNvCxnSpPr>
          <p:nvPr/>
        </p:nvCxnSpPr>
        <p:spPr bwMode="auto">
          <a:xfrm flipH="1" flipV="1">
            <a:off x="4605339" y="2345532"/>
            <a:ext cx="1101725" cy="167084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Curved Connector 17"/>
          <p:cNvCxnSpPr>
            <a:cxnSpLocks noChangeShapeType="1"/>
          </p:cNvCxnSpPr>
          <p:nvPr/>
        </p:nvCxnSpPr>
        <p:spPr bwMode="auto">
          <a:xfrm rot="5400000">
            <a:off x="5432293" y="2700471"/>
            <a:ext cx="2983178" cy="2249487"/>
          </a:xfrm>
          <a:prstGeom prst="curvedConnector3">
            <a:avLst>
              <a:gd name="adj1" fmla="val 100000"/>
            </a:avLst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1" name="TextBox 22"/>
          <p:cNvSpPr txBox="1">
            <a:spLocks noChangeArrowheads="1"/>
          </p:cNvSpPr>
          <p:nvPr/>
        </p:nvSpPr>
        <p:spPr bwMode="auto">
          <a:xfrm>
            <a:off x="903289" y="1185334"/>
            <a:ext cx="1912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Source code</a:t>
            </a:r>
          </a:p>
        </p:txBody>
      </p:sp>
      <p:sp>
        <p:nvSpPr>
          <p:cNvPr id="40972" name="TextBox 23"/>
          <p:cNvSpPr txBox="1">
            <a:spLocks noChangeArrowheads="1"/>
          </p:cNvSpPr>
          <p:nvPr/>
        </p:nvSpPr>
        <p:spPr bwMode="auto">
          <a:xfrm>
            <a:off x="5875338" y="1235605"/>
            <a:ext cx="1878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Static binary</a:t>
            </a:r>
          </a:p>
        </p:txBody>
      </p:sp>
      <p:sp>
        <p:nvSpPr>
          <p:cNvPr id="40973" name="TextBox 24"/>
          <p:cNvSpPr txBox="1">
            <a:spLocks noChangeArrowheads="1"/>
          </p:cNvSpPr>
          <p:nvPr/>
        </p:nvSpPr>
        <p:spPr bwMode="auto">
          <a:xfrm>
            <a:off x="2890838" y="1861344"/>
            <a:ext cx="2900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compiled + static linking</a:t>
            </a:r>
          </a:p>
        </p:txBody>
      </p:sp>
      <p:sp>
        <p:nvSpPr>
          <p:cNvPr id="40974" name="TextBox 25"/>
          <p:cNvSpPr txBox="1">
            <a:spLocks noChangeArrowheads="1"/>
          </p:cNvSpPr>
          <p:nvPr/>
        </p:nvSpPr>
        <p:spPr bwMode="auto">
          <a:xfrm>
            <a:off x="6792913" y="5226844"/>
            <a:ext cx="17387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run anywhere</a:t>
            </a:r>
          </a:p>
        </p:txBody>
      </p:sp>
      <p:sp>
        <p:nvSpPr>
          <p:cNvPr id="40975" name="TextBox 26"/>
          <p:cNvSpPr txBox="1">
            <a:spLocks noChangeArrowheads="1"/>
          </p:cNvSpPr>
          <p:nvPr/>
        </p:nvSpPr>
        <p:spPr bwMode="auto">
          <a:xfrm>
            <a:off x="4664076" y="2803261"/>
            <a:ext cx="1082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libraries</a:t>
            </a:r>
          </a:p>
        </p:txBody>
      </p:sp>
      <p:sp>
        <p:nvSpPr>
          <p:cNvPr id="40976" name="TextBox 27"/>
          <p:cNvSpPr txBox="1">
            <a:spLocks noChangeArrowheads="1"/>
          </p:cNvSpPr>
          <p:nvPr/>
        </p:nvSpPr>
        <p:spPr bwMode="auto">
          <a:xfrm>
            <a:off x="3165476" y="2739761"/>
            <a:ext cx="11592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compiler</a:t>
            </a:r>
          </a:p>
          <a:p>
            <a:pPr eaLnBrk="1" hangingPunct="1">
              <a:buFontTx/>
              <a:buNone/>
            </a:pPr>
            <a:r>
              <a:rPr lang="en-US" sz="2000"/>
              <a:t>and OS</a:t>
            </a:r>
          </a:p>
        </p:txBody>
      </p:sp>
      <p:cxnSp>
        <p:nvCxnSpPr>
          <p:cNvPr id="40977" name="Curved Connector 11"/>
          <p:cNvCxnSpPr>
            <a:cxnSpLocks noChangeShapeType="1"/>
          </p:cNvCxnSpPr>
          <p:nvPr/>
        </p:nvCxnSpPr>
        <p:spPr bwMode="auto">
          <a:xfrm rot="16200000" flipH="1">
            <a:off x="7063185" y="3344201"/>
            <a:ext cx="2766218" cy="795338"/>
          </a:xfrm>
          <a:prstGeom prst="curvedConnector3">
            <a:avLst>
              <a:gd name="adj1" fmla="val 100231"/>
            </a:avLst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78" name="Picture 18" descr="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715949"/>
            <a:ext cx="685800" cy="5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8" descr="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741084"/>
            <a:ext cx="685800" cy="5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30" descr="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754313"/>
            <a:ext cx="687388" cy="5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Compilation (command line)</a:t>
            </a:r>
          </a:p>
        </p:txBody>
      </p:sp>
      <p:pic>
        <p:nvPicPr>
          <p:cNvPr id="41986" name="Content Placeholder 4" descr="compil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" b="7314"/>
          <a:stretch>
            <a:fillRect/>
          </a:stretch>
        </p:blipFill>
        <p:spPr>
          <a:xfrm>
            <a:off x="712788" y="1173428"/>
            <a:ext cx="7772400" cy="4372239"/>
          </a:xfrm>
        </p:spPr>
      </p:pic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ABABA7-EFB1-4048-9424-D813281B6F93}" type="slidenum">
              <a:rPr lang="en-US" sz="1400">
                <a:solidFill>
                  <a:srgbClr val="FF8000"/>
                </a:solidFill>
              </a:rPr>
              <a:pPr/>
              <a:t>29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Motivation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</a:rPr>
              <a:t>running a piece of software is like cooking a meal in a kitchen</a:t>
            </a:r>
          </a:p>
          <a:p>
            <a:endParaRPr lang="en-US" sz="440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2CE958-1D64-D44F-93F1-C5AD3B0BE84B}" type="slidenum">
              <a:rPr lang="en-US" sz="1400">
                <a:solidFill>
                  <a:srgbClr val="FF8000"/>
                </a:solidFill>
              </a:rPr>
              <a:pPr/>
              <a:t>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Single Binary Workflow</a:t>
            </a:r>
            <a:endParaRPr lang="en-US" dirty="0">
              <a:latin typeface="Arial" charset="0"/>
            </a:endParaRP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7CF1CB-D971-F747-A652-6CABEDC2BD4B}" type="slidenum">
              <a:rPr lang="en-US" sz="1400">
                <a:solidFill>
                  <a:srgbClr val="FF8000"/>
                </a:solidFill>
              </a:rPr>
              <a:pPr/>
              <a:t>30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43011" name="Picture 5" descr="medium_computer-programming-c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" y="2203979"/>
            <a:ext cx="955100" cy="9326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6" descr="bin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53" y="2486072"/>
            <a:ext cx="1819275" cy="1516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Box 22"/>
          <p:cNvSpPr txBox="1">
            <a:spLocks noChangeArrowheads="1"/>
          </p:cNvSpPr>
          <p:nvPr/>
        </p:nvSpPr>
        <p:spPr bwMode="auto">
          <a:xfrm>
            <a:off x="239217" y="1354511"/>
            <a:ext cx="1348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Option 1</a:t>
            </a:r>
          </a:p>
        </p:txBody>
      </p:sp>
      <p:sp>
        <p:nvSpPr>
          <p:cNvPr id="43014" name="TextBox 23"/>
          <p:cNvSpPr txBox="1">
            <a:spLocks noChangeArrowheads="1"/>
          </p:cNvSpPr>
          <p:nvPr/>
        </p:nvSpPr>
        <p:spPr bwMode="auto">
          <a:xfrm>
            <a:off x="3271227" y="2089197"/>
            <a:ext cx="1878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Static binary</a:t>
            </a:r>
          </a:p>
        </p:txBody>
      </p:sp>
      <p:pic>
        <p:nvPicPr>
          <p:cNvPr id="43015" name="Picture 18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52" y="3569541"/>
            <a:ext cx="685800" cy="5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8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77" y="3594677"/>
            <a:ext cx="685800" cy="5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0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64" y="3607906"/>
            <a:ext cx="687388" cy="5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Rounded Rectangle 2"/>
          <p:cNvSpPr>
            <a:spLocks noChangeArrowheads="1"/>
          </p:cNvSpPr>
          <p:nvPr/>
        </p:nvSpPr>
        <p:spPr bwMode="auto">
          <a:xfrm>
            <a:off x="2995002" y="1835198"/>
            <a:ext cx="2493962" cy="251089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Rounded Rectangle 29"/>
          <p:cNvSpPr>
            <a:spLocks noChangeArrowheads="1"/>
          </p:cNvSpPr>
          <p:nvPr/>
        </p:nvSpPr>
        <p:spPr bwMode="auto">
          <a:xfrm>
            <a:off x="6700838" y="1452563"/>
            <a:ext cx="137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Rounded Rectangle 31"/>
          <p:cNvSpPr>
            <a:spLocks noChangeArrowheads="1"/>
          </p:cNvSpPr>
          <p:nvPr/>
        </p:nvSpPr>
        <p:spPr bwMode="auto">
          <a:xfrm>
            <a:off x="6700838" y="2701396"/>
            <a:ext cx="137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Rounded Rectangle 32"/>
          <p:cNvSpPr>
            <a:spLocks noChangeArrowheads="1"/>
          </p:cNvSpPr>
          <p:nvPr/>
        </p:nvSpPr>
        <p:spPr bwMode="auto">
          <a:xfrm>
            <a:off x="6699250" y="3988595"/>
            <a:ext cx="137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TextBox 33"/>
          <p:cNvSpPr txBox="1">
            <a:spLocks noChangeArrowheads="1"/>
          </p:cNvSpPr>
          <p:nvPr/>
        </p:nvSpPr>
        <p:spPr bwMode="auto">
          <a:xfrm>
            <a:off x="2768600" y="1375834"/>
            <a:ext cx="2083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Submit server</a:t>
            </a:r>
          </a:p>
        </p:txBody>
      </p:sp>
      <p:sp>
        <p:nvSpPr>
          <p:cNvPr id="43023" name="TextBox 34"/>
          <p:cNvSpPr txBox="1">
            <a:spLocks noChangeArrowheads="1"/>
          </p:cNvSpPr>
          <p:nvPr/>
        </p:nvSpPr>
        <p:spPr bwMode="auto">
          <a:xfrm>
            <a:off x="6256339" y="1045105"/>
            <a:ext cx="2237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Execute server</a:t>
            </a:r>
          </a:p>
        </p:txBody>
      </p:sp>
      <p:cxnSp>
        <p:nvCxnSpPr>
          <p:cNvPr id="43024" name="Straight Arrow Connector 9"/>
          <p:cNvCxnSpPr>
            <a:cxnSpLocks noChangeShapeType="1"/>
            <a:stCxn id="43018" idx="3"/>
            <a:endCxn id="43019" idx="1"/>
          </p:cNvCxnSpPr>
          <p:nvPr/>
        </p:nvCxnSpPr>
        <p:spPr bwMode="auto">
          <a:xfrm flipV="1">
            <a:off x="5488964" y="2033324"/>
            <a:ext cx="1211874" cy="1057322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Straight Arrow Connector 15"/>
          <p:cNvCxnSpPr>
            <a:cxnSpLocks noChangeShapeType="1"/>
            <a:stCxn id="43018" idx="3"/>
            <a:endCxn id="43020" idx="1"/>
          </p:cNvCxnSpPr>
          <p:nvPr/>
        </p:nvCxnSpPr>
        <p:spPr bwMode="auto">
          <a:xfrm>
            <a:off x="5488964" y="3090646"/>
            <a:ext cx="1211874" cy="19151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Straight Arrow Connector 19"/>
          <p:cNvCxnSpPr>
            <a:cxnSpLocks noChangeShapeType="1"/>
            <a:stCxn id="43018" idx="3"/>
            <a:endCxn id="43021" idx="1"/>
          </p:cNvCxnSpPr>
          <p:nvPr/>
        </p:nvCxnSpPr>
        <p:spPr bwMode="auto">
          <a:xfrm>
            <a:off x="5488964" y="3090646"/>
            <a:ext cx="1210286" cy="147871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027" name="Picture 35" descr="bin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1695979"/>
            <a:ext cx="687388" cy="5728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8" name="Picture 36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2141803"/>
            <a:ext cx="260350" cy="1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37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128573"/>
            <a:ext cx="260350" cy="1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38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141803"/>
            <a:ext cx="258763" cy="1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39" descr="bin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2919678"/>
            <a:ext cx="688975" cy="5728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2" name="Picture 40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3365500"/>
            <a:ext cx="258762" cy="19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3" name="Picture 41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3352271"/>
            <a:ext cx="260350" cy="19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Picture 42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3365500"/>
            <a:ext cx="258763" cy="19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5" name="Picture 43" descr="bin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4" y="4169834"/>
            <a:ext cx="687387" cy="5728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6" name="Picture 44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1" y="4615657"/>
            <a:ext cx="2587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7" name="Picture 45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602428"/>
            <a:ext cx="2603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8" name="Picture 46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614334"/>
            <a:ext cx="260350" cy="19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39" name="Straight Arrow Connector 47"/>
          <p:cNvCxnSpPr>
            <a:cxnSpLocks noChangeShapeType="1"/>
            <a:stCxn id="43011" idx="3"/>
            <a:endCxn id="43012" idx="1"/>
          </p:cNvCxnSpPr>
          <p:nvPr/>
        </p:nvCxnSpPr>
        <p:spPr bwMode="auto">
          <a:xfrm>
            <a:off x="1826698" y="2670308"/>
            <a:ext cx="1492155" cy="573796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40" name="TextBox 48"/>
          <p:cNvSpPr txBox="1">
            <a:spLocks noChangeArrowheads="1"/>
          </p:cNvSpPr>
          <p:nvPr/>
        </p:nvSpPr>
        <p:spPr bwMode="auto">
          <a:xfrm>
            <a:off x="329703" y="1660105"/>
            <a:ext cx="1245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compile</a:t>
            </a:r>
          </a:p>
        </p:txBody>
      </p:sp>
      <p:pic>
        <p:nvPicPr>
          <p:cNvPr id="43041" name="Picture 51" descr="browse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6" y="4397375"/>
            <a:ext cx="184192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42" name="Straight Arrow Connector 53"/>
          <p:cNvCxnSpPr>
            <a:cxnSpLocks noChangeShapeType="1"/>
            <a:stCxn id="43041" idx="0"/>
            <a:endCxn id="43012" idx="1"/>
          </p:cNvCxnSpPr>
          <p:nvPr/>
        </p:nvCxnSpPr>
        <p:spPr bwMode="auto">
          <a:xfrm flipV="1">
            <a:off x="1419016" y="3244104"/>
            <a:ext cx="1899837" cy="115327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43" name="TextBox 54"/>
          <p:cNvSpPr txBox="1">
            <a:spLocks noChangeArrowheads="1"/>
          </p:cNvSpPr>
          <p:nvPr/>
        </p:nvSpPr>
        <p:spPr bwMode="auto">
          <a:xfrm>
            <a:off x="515328" y="3836459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download</a:t>
            </a:r>
          </a:p>
        </p:txBody>
      </p:sp>
      <p:sp>
        <p:nvSpPr>
          <p:cNvPr id="43044" name="TextBox 55"/>
          <p:cNvSpPr txBox="1">
            <a:spLocks noChangeArrowheads="1"/>
          </p:cNvSpPr>
          <p:nvPr/>
        </p:nvSpPr>
        <p:spPr bwMode="auto">
          <a:xfrm>
            <a:off x="470879" y="3492501"/>
            <a:ext cx="1348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Option 2</a:t>
            </a:r>
          </a:p>
        </p:txBody>
      </p:sp>
      <p:cxnSp>
        <p:nvCxnSpPr>
          <p:cNvPr id="43045" name="Straight Connector 57"/>
          <p:cNvCxnSpPr>
            <a:cxnSpLocks noChangeShapeType="1"/>
          </p:cNvCxnSpPr>
          <p:nvPr/>
        </p:nvCxnSpPr>
        <p:spPr bwMode="auto">
          <a:xfrm flipV="1">
            <a:off x="230188" y="3287059"/>
            <a:ext cx="2160482" cy="28172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</a:rPr>
              <a:t>Use Wrapper Scripts</a:t>
            </a:r>
            <a:endParaRPr lang="en-US" dirty="0">
              <a:latin typeface="Arial"/>
            </a:endParaRPr>
          </a:p>
        </p:txBody>
      </p:sp>
      <p:sp>
        <p:nvSpPr>
          <p:cNvPr id="44034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</a:rPr>
              <a:t>Method 2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33513" y="95250"/>
            <a:ext cx="6946900" cy="952500"/>
          </a:xfrm>
        </p:spPr>
        <p:txBody>
          <a:bodyPr/>
          <a:lstStyle/>
          <a:p>
            <a:r>
              <a:rPr lang="en-US">
                <a:latin typeface="Arial" charset="0"/>
              </a:rPr>
              <a:t>Set up software with every job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52426" y="1111250"/>
            <a:ext cx="8323263" cy="4384146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Good for software that: </a:t>
            </a:r>
          </a:p>
          <a:p>
            <a:pPr lvl="1"/>
            <a:r>
              <a:rPr lang="en-US" sz="2400" dirty="0">
                <a:latin typeface="Arial" charset="0"/>
              </a:rPr>
              <a:t>Can’t be statically </a:t>
            </a:r>
            <a:r>
              <a:rPr lang="en-US" sz="2400" dirty="0" smtClean="0">
                <a:latin typeface="Arial" charset="0"/>
              </a:rPr>
              <a:t>compiled / compiled to one file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Uses interpreted languages (</a:t>
            </a:r>
            <a:r>
              <a:rPr lang="en-US" sz="2400" dirty="0" err="1">
                <a:latin typeface="Arial" charset="0"/>
              </a:rPr>
              <a:t>Matlab</a:t>
            </a:r>
            <a:r>
              <a:rPr lang="en-US" sz="2400" dirty="0">
                <a:latin typeface="Arial" charset="0"/>
              </a:rPr>
              <a:t>, Python, R)</a:t>
            </a:r>
          </a:p>
          <a:p>
            <a:pPr lvl="1"/>
            <a:r>
              <a:rPr lang="en-US" sz="2400" dirty="0">
                <a:latin typeface="Arial" charset="0"/>
              </a:rPr>
              <a:t>Any software with instructions for local installation</a:t>
            </a:r>
          </a:p>
          <a:p>
            <a:r>
              <a:rPr lang="en-US" sz="2800" dirty="0">
                <a:latin typeface="Arial" charset="0"/>
              </a:rPr>
              <a:t>Method: write a wrapper script</a:t>
            </a:r>
          </a:p>
          <a:p>
            <a:pPr lvl="1"/>
            <a:r>
              <a:rPr lang="en-US" sz="2400" dirty="0">
                <a:latin typeface="Arial" charset="0"/>
              </a:rPr>
              <a:t>Contains a list of commands to execute</a:t>
            </a:r>
          </a:p>
          <a:p>
            <a:pPr lvl="1"/>
            <a:r>
              <a:rPr lang="en-US" sz="2400" dirty="0">
                <a:latin typeface="Arial" charset="0"/>
              </a:rPr>
              <a:t>Typically written in bash or </a:t>
            </a:r>
            <a:r>
              <a:rPr lang="en-US" sz="2400" dirty="0" err="1">
                <a:latin typeface="Arial" charset="0"/>
              </a:rPr>
              <a:t>perl</a:t>
            </a:r>
            <a:r>
              <a:rPr lang="en-US" sz="2400" dirty="0">
                <a:latin typeface="Arial" charset="0"/>
              </a:rPr>
              <a:t> (usually common across operating systems/versions)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5BD1B4-884E-7842-A6F7-0D0F04BA58E8}" type="slidenum">
              <a:rPr lang="en-US" sz="1400">
                <a:solidFill>
                  <a:srgbClr val="FF8000"/>
                </a:solidFill>
              </a:rPr>
              <a:pPr/>
              <a:t>32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Wrapper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1" y="1111250"/>
            <a:ext cx="8062913" cy="418041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Set up software in the working directory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Unpack pre-built installation OR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Install on the fly OR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Just use normal compiled code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Run software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Besides software: manage data/files in the working directory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Move or rename output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Delete installation files before job completion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5316D1-5AEB-A747-A96F-5A231B22DBD1}" type="slidenum">
              <a:rPr lang="en-US" sz="1400">
                <a:solidFill>
                  <a:srgbClr val="FF8000"/>
                </a:solidFill>
              </a:rPr>
              <a:pPr/>
              <a:t>33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Wrapper script workflow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AC78C8-10C2-A843-882E-D2283988E32F}" type="slidenum">
              <a:rPr lang="en-US" sz="1400">
                <a:solidFill>
                  <a:srgbClr val="FF8000"/>
                </a:solidFill>
              </a:rPr>
              <a:pPr/>
              <a:t>34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47107" name="Rounded Rectangle 2"/>
          <p:cNvSpPr>
            <a:spLocks noChangeArrowheads="1"/>
          </p:cNvSpPr>
          <p:nvPr/>
        </p:nvSpPr>
        <p:spPr bwMode="auto">
          <a:xfrm>
            <a:off x="366713" y="1861344"/>
            <a:ext cx="2493962" cy="34303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Rounded Rectangle 29"/>
          <p:cNvSpPr>
            <a:spLocks noChangeArrowheads="1"/>
          </p:cNvSpPr>
          <p:nvPr/>
        </p:nvSpPr>
        <p:spPr bwMode="auto">
          <a:xfrm>
            <a:off x="4421188" y="1516063"/>
            <a:ext cx="391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Rounded Rectangle 31"/>
          <p:cNvSpPr>
            <a:spLocks noChangeArrowheads="1"/>
          </p:cNvSpPr>
          <p:nvPr/>
        </p:nvSpPr>
        <p:spPr bwMode="auto">
          <a:xfrm>
            <a:off x="4421189" y="2766219"/>
            <a:ext cx="3902075" cy="116019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Rounded Rectangle 32"/>
          <p:cNvSpPr>
            <a:spLocks noChangeArrowheads="1"/>
          </p:cNvSpPr>
          <p:nvPr/>
        </p:nvSpPr>
        <p:spPr bwMode="auto">
          <a:xfrm>
            <a:off x="4419601" y="4053417"/>
            <a:ext cx="3889375" cy="116019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Box 33"/>
          <p:cNvSpPr txBox="1">
            <a:spLocks noChangeArrowheads="1"/>
          </p:cNvSpPr>
          <p:nvPr/>
        </p:nvSpPr>
        <p:spPr bwMode="auto">
          <a:xfrm>
            <a:off x="488950" y="1440657"/>
            <a:ext cx="2083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Submit server</a:t>
            </a:r>
          </a:p>
        </p:txBody>
      </p:sp>
      <p:sp>
        <p:nvSpPr>
          <p:cNvPr id="47112" name="TextBox 34"/>
          <p:cNvSpPr txBox="1">
            <a:spLocks noChangeArrowheads="1"/>
          </p:cNvSpPr>
          <p:nvPr/>
        </p:nvSpPr>
        <p:spPr bwMode="auto">
          <a:xfrm>
            <a:off x="3976689" y="1108605"/>
            <a:ext cx="2237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Execute server</a:t>
            </a:r>
          </a:p>
        </p:txBody>
      </p:sp>
      <p:cxnSp>
        <p:nvCxnSpPr>
          <p:cNvPr id="47113" name="Straight Arrow Connector 9"/>
          <p:cNvCxnSpPr>
            <a:cxnSpLocks noChangeShapeType="1"/>
            <a:stCxn id="47107" idx="3"/>
            <a:endCxn id="47108" idx="1"/>
          </p:cNvCxnSpPr>
          <p:nvPr/>
        </p:nvCxnSpPr>
        <p:spPr bwMode="auto">
          <a:xfrm flipV="1">
            <a:off x="2860676" y="2096824"/>
            <a:ext cx="1560513" cy="147902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Straight Arrow Connector 15"/>
          <p:cNvCxnSpPr>
            <a:cxnSpLocks noChangeShapeType="1"/>
            <a:stCxn id="47107" idx="3"/>
            <a:endCxn id="47109" idx="1"/>
          </p:cNvCxnSpPr>
          <p:nvPr/>
        </p:nvCxnSpPr>
        <p:spPr bwMode="auto">
          <a:xfrm flipV="1">
            <a:off x="2860676" y="3346979"/>
            <a:ext cx="1560513" cy="228865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Straight Arrow Connector 19"/>
          <p:cNvCxnSpPr>
            <a:cxnSpLocks noChangeShapeType="1"/>
            <a:stCxn id="47107" idx="3"/>
            <a:endCxn id="47110" idx="1"/>
          </p:cNvCxnSpPr>
          <p:nvPr/>
        </p:nvCxnSpPr>
        <p:spPr bwMode="auto">
          <a:xfrm>
            <a:off x="2860676" y="3575844"/>
            <a:ext cx="1558925" cy="105833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16" name="Picture 11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591" y="2353469"/>
            <a:ext cx="852197" cy="82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49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5339" y="1840178"/>
            <a:ext cx="523875" cy="44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50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29" y="4396052"/>
            <a:ext cx="869010" cy="754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9" name="Picture 52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000250"/>
            <a:ext cx="552450" cy="46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0" name="Picture 56" descr="bi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989667"/>
            <a:ext cx="579438" cy="484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1" name="Picture 12" descr="mat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951303"/>
            <a:ext cx="773112" cy="5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2" name="Straight Arrow Connector 14"/>
          <p:cNvCxnSpPr>
            <a:cxnSpLocks noChangeShapeType="1"/>
            <a:stCxn id="47119" idx="3"/>
            <a:endCxn id="47120" idx="1"/>
          </p:cNvCxnSpPr>
          <p:nvPr/>
        </p:nvCxnSpPr>
        <p:spPr bwMode="auto">
          <a:xfrm>
            <a:off x="6022976" y="2230438"/>
            <a:ext cx="358775" cy="132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3" name="Straight Arrow Connector 17"/>
          <p:cNvCxnSpPr>
            <a:cxnSpLocks noChangeShapeType="1"/>
            <a:stCxn id="47120" idx="3"/>
            <a:endCxn id="47121" idx="1"/>
          </p:cNvCxnSpPr>
          <p:nvPr/>
        </p:nvCxnSpPr>
        <p:spPr bwMode="auto">
          <a:xfrm flipV="1">
            <a:off x="6961188" y="2218532"/>
            <a:ext cx="215900" cy="1322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4" name="TextBox 20"/>
          <p:cNvSpPr txBox="1">
            <a:spLocks noChangeArrowheads="1"/>
          </p:cNvSpPr>
          <p:nvPr/>
        </p:nvSpPr>
        <p:spPr bwMode="auto">
          <a:xfrm>
            <a:off x="5584825" y="1555751"/>
            <a:ext cx="1980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set up      run</a:t>
            </a:r>
          </a:p>
        </p:txBody>
      </p:sp>
      <p:sp>
        <p:nvSpPr>
          <p:cNvPr id="47125" name="Left Brace 21"/>
          <p:cNvSpPr>
            <a:spLocks/>
          </p:cNvSpPr>
          <p:nvPr/>
        </p:nvSpPr>
        <p:spPr bwMode="auto">
          <a:xfrm>
            <a:off x="5126038" y="1657615"/>
            <a:ext cx="336550" cy="904875"/>
          </a:xfrm>
          <a:prstGeom prst="leftBrace">
            <a:avLst>
              <a:gd name="adj1" fmla="val 8335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26" name="TextBox 58"/>
          <p:cNvSpPr txBox="1">
            <a:spLocks noChangeArrowheads="1"/>
          </p:cNvSpPr>
          <p:nvPr/>
        </p:nvSpPr>
        <p:spPr bwMode="auto">
          <a:xfrm>
            <a:off x="565150" y="1901032"/>
            <a:ext cx="2133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wrapper script</a:t>
            </a:r>
          </a:p>
        </p:txBody>
      </p:sp>
      <p:sp>
        <p:nvSpPr>
          <p:cNvPr id="47127" name="TextBox 59"/>
          <p:cNvSpPr txBox="1">
            <a:spLocks noChangeArrowheads="1"/>
          </p:cNvSpPr>
          <p:nvPr/>
        </p:nvSpPr>
        <p:spPr bwMode="auto">
          <a:xfrm>
            <a:off x="348639" y="3251573"/>
            <a:ext cx="2540087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buFontTx/>
              <a:buNone/>
            </a:pPr>
            <a:r>
              <a:rPr lang="en-US" dirty="0" smtClean="0"/>
              <a:t>source code, compiled </a:t>
            </a:r>
            <a:r>
              <a:rPr lang="en-US" dirty="0"/>
              <a:t>code </a:t>
            </a:r>
            <a:r>
              <a:rPr lang="en-US" dirty="0" smtClean="0"/>
              <a:t>or pre</a:t>
            </a:r>
            <a:r>
              <a:rPr lang="en-US" dirty="0"/>
              <a:t>-built install</a:t>
            </a:r>
          </a:p>
        </p:txBody>
      </p:sp>
      <p:pic>
        <p:nvPicPr>
          <p:cNvPr id="47128" name="Picture 60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1539" y="3127375"/>
            <a:ext cx="523875" cy="44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61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287448"/>
            <a:ext cx="552450" cy="46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0" name="Picture 62" descr="bi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276865"/>
            <a:ext cx="579438" cy="484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1" name="Picture 63" descr="mat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238500"/>
            <a:ext cx="773112" cy="5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32" name="Straight Arrow Connector 64"/>
          <p:cNvCxnSpPr>
            <a:cxnSpLocks noChangeShapeType="1"/>
            <a:stCxn id="47129" idx="3"/>
            <a:endCxn id="47130" idx="1"/>
          </p:cNvCxnSpPr>
          <p:nvPr/>
        </p:nvCxnSpPr>
        <p:spPr bwMode="auto">
          <a:xfrm>
            <a:off x="6099176" y="3517636"/>
            <a:ext cx="358775" cy="132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33" name="Straight Arrow Connector 65"/>
          <p:cNvCxnSpPr>
            <a:cxnSpLocks noChangeShapeType="1"/>
            <a:stCxn id="47130" idx="3"/>
            <a:endCxn id="47131" idx="1"/>
          </p:cNvCxnSpPr>
          <p:nvPr/>
        </p:nvCxnSpPr>
        <p:spPr bwMode="auto">
          <a:xfrm flipV="1">
            <a:off x="7037388" y="3505730"/>
            <a:ext cx="215900" cy="1322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4" name="TextBox 66"/>
          <p:cNvSpPr txBox="1">
            <a:spLocks noChangeArrowheads="1"/>
          </p:cNvSpPr>
          <p:nvPr/>
        </p:nvSpPr>
        <p:spPr bwMode="auto">
          <a:xfrm>
            <a:off x="5661026" y="2842949"/>
            <a:ext cx="1895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set up     run</a:t>
            </a:r>
          </a:p>
        </p:txBody>
      </p:sp>
      <p:sp>
        <p:nvSpPr>
          <p:cNvPr id="47135" name="Left Brace 67"/>
          <p:cNvSpPr>
            <a:spLocks/>
          </p:cNvSpPr>
          <p:nvPr/>
        </p:nvSpPr>
        <p:spPr bwMode="auto">
          <a:xfrm>
            <a:off x="5202238" y="2944813"/>
            <a:ext cx="336550" cy="904875"/>
          </a:xfrm>
          <a:prstGeom prst="leftBrace">
            <a:avLst>
              <a:gd name="adj1" fmla="val 8335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pic>
        <p:nvPicPr>
          <p:cNvPr id="47136" name="Picture 68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7576" y="4439709"/>
            <a:ext cx="523875" cy="44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7" name="Picture 69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599782"/>
            <a:ext cx="552450" cy="4616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70" descr="bi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9" y="4590521"/>
            <a:ext cx="579437" cy="4828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9" name="Picture 71" descr="mat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6" y="4550833"/>
            <a:ext cx="773113" cy="5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40" name="Straight Arrow Connector 72"/>
          <p:cNvCxnSpPr>
            <a:cxnSpLocks noChangeShapeType="1"/>
            <a:stCxn id="47137" idx="3"/>
            <a:endCxn id="47138" idx="1"/>
          </p:cNvCxnSpPr>
          <p:nvPr/>
        </p:nvCxnSpPr>
        <p:spPr bwMode="auto">
          <a:xfrm>
            <a:off x="6145214" y="4831292"/>
            <a:ext cx="358775" cy="132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41" name="Straight Arrow Connector 73"/>
          <p:cNvCxnSpPr>
            <a:cxnSpLocks noChangeShapeType="1"/>
            <a:stCxn id="47138" idx="3"/>
            <a:endCxn id="47139" idx="1"/>
          </p:cNvCxnSpPr>
          <p:nvPr/>
        </p:nvCxnSpPr>
        <p:spPr bwMode="auto">
          <a:xfrm flipV="1">
            <a:off x="7083425" y="4819386"/>
            <a:ext cx="215900" cy="1322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42" name="TextBox 74"/>
          <p:cNvSpPr txBox="1">
            <a:spLocks noChangeArrowheads="1"/>
          </p:cNvSpPr>
          <p:nvPr/>
        </p:nvSpPr>
        <p:spPr bwMode="auto">
          <a:xfrm>
            <a:off x="5707063" y="4155282"/>
            <a:ext cx="1809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set up    run</a:t>
            </a:r>
          </a:p>
        </p:txBody>
      </p:sp>
      <p:sp>
        <p:nvSpPr>
          <p:cNvPr id="47143" name="Left Brace 75"/>
          <p:cNvSpPr>
            <a:spLocks/>
          </p:cNvSpPr>
          <p:nvPr/>
        </p:nvSpPr>
        <p:spPr bwMode="auto">
          <a:xfrm>
            <a:off x="5248275" y="4258469"/>
            <a:ext cx="336550" cy="904875"/>
          </a:xfrm>
          <a:prstGeom prst="leftBrace">
            <a:avLst>
              <a:gd name="adj1" fmla="val 8335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101865"/>
            <a:ext cx="8229600" cy="952500"/>
          </a:xfrm>
        </p:spPr>
        <p:txBody>
          <a:bodyPr/>
          <a:lstStyle/>
          <a:p>
            <a:r>
              <a:rPr lang="en-US">
                <a:latin typeface="Arial" charset="0"/>
              </a:rPr>
              <a:t>When to pre-build?</a:t>
            </a:r>
          </a:p>
        </p:txBody>
      </p:sp>
      <p:sp>
        <p:nvSpPr>
          <p:cNvPr id="4813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Pre-built installation</a:t>
            </a:r>
          </a:p>
        </p:txBody>
      </p:sp>
      <p:sp>
        <p:nvSpPr>
          <p:cNvPr id="48131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103688" cy="339857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Install once, use in multiple jobs</a:t>
            </a:r>
          </a:p>
          <a:p>
            <a:r>
              <a:rPr lang="en-US" dirty="0">
                <a:latin typeface="Arial" charset="0"/>
              </a:rPr>
              <a:t>Faster than installing from source code within the job</a:t>
            </a:r>
          </a:p>
          <a:p>
            <a:r>
              <a:rPr lang="en-US" dirty="0">
                <a:latin typeface="Arial" charset="0"/>
              </a:rPr>
              <a:t>Jobs must run on a computer similar to where the program was built</a:t>
            </a:r>
          </a:p>
        </p:txBody>
      </p:sp>
      <p:sp>
        <p:nvSpPr>
          <p:cNvPr id="48132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Install with every job</a:t>
            </a:r>
          </a:p>
        </p:txBody>
      </p:sp>
      <p:sp>
        <p:nvSpPr>
          <p:cNvPr id="48133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536157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Computers must have appropriate tools (compilers, libraries) for software to install</a:t>
            </a:r>
          </a:p>
          <a:p>
            <a:r>
              <a:rPr lang="en-US" dirty="0">
                <a:latin typeface="Arial" charset="0"/>
              </a:rPr>
              <a:t>Can run on multiple systems, if these requirements are met</a:t>
            </a:r>
          </a:p>
          <a:p>
            <a:r>
              <a:rPr lang="en-US" dirty="0">
                <a:latin typeface="Arial" charset="0"/>
              </a:rPr>
              <a:t>Longer set-up time</a:t>
            </a:r>
          </a:p>
        </p:txBody>
      </p:sp>
      <p:sp>
        <p:nvSpPr>
          <p:cNvPr id="481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848321-17AC-F041-B9F8-A6F608A4F452}" type="slidenum">
              <a:rPr lang="en-US" sz="1400">
                <a:solidFill>
                  <a:srgbClr val="FF8000"/>
                </a:solidFill>
              </a:rPr>
              <a:pPr/>
              <a:t>35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Preparing your code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44475" y="1111250"/>
            <a:ext cx="8737600" cy="4460875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Where do you compile code? Pre-build code? Test your wrapper script?</a:t>
            </a:r>
          </a:p>
          <a:p>
            <a:r>
              <a:rPr lang="en-US" sz="2800" dirty="0">
                <a:latin typeface="Arial" charset="0"/>
              </a:rPr>
              <a:t>Guiding question: how computationally intensive is the task?   </a:t>
            </a:r>
          </a:p>
          <a:p>
            <a:pPr lvl="1"/>
            <a:r>
              <a:rPr lang="en-US" sz="2400" dirty="0">
                <a:latin typeface="Arial" charset="0"/>
              </a:rPr>
              <a:t>Computationally intensive (takes more than a few minutes, as a rule of thumb)</a:t>
            </a:r>
          </a:p>
          <a:p>
            <a:pPr lvl="2"/>
            <a:r>
              <a:rPr lang="en-US" sz="2000" dirty="0">
                <a:latin typeface="Arial" charset="0"/>
              </a:rPr>
              <a:t>Run as interactive job, on a private computer/server, or with a queued job</a:t>
            </a:r>
          </a:p>
          <a:p>
            <a:pPr lvl="1"/>
            <a:r>
              <a:rPr lang="en-US" sz="2400" dirty="0">
                <a:latin typeface="Arial" charset="0"/>
              </a:rPr>
              <a:t>Computationally light (runs in few minutes or less)</a:t>
            </a:r>
          </a:p>
          <a:p>
            <a:pPr lvl="2"/>
            <a:r>
              <a:rPr lang="en-US" sz="2000" dirty="0">
                <a:latin typeface="Arial" charset="0"/>
              </a:rPr>
              <a:t>Run on submit server (or above options, if desired)</a:t>
            </a:r>
          </a:p>
          <a:p>
            <a:pPr lvl="1"/>
            <a:endParaRPr lang="en-US" sz="2400" dirty="0">
              <a:latin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73AC2E-6B18-3940-82F4-0A11AF55C7E8}" type="slidenum">
              <a:rPr lang="en-US" sz="1400">
                <a:solidFill>
                  <a:srgbClr val="FF8000"/>
                </a:solidFill>
              </a:rPr>
              <a:pPr/>
              <a:t>36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Exercises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504826" y="1111250"/>
            <a:ext cx="8042275" cy="3905250"/>
          </a:xfrm>
        </p:spPr>
        <p:txBody>
          <a:bodyPr/>
          <a:lstStyle/>
          <a:p>
            <a:r>
              <a:rPr lang="en-US">
                <a:latin typeface="Arial" charset="0"/>
              </a:rPr>
              <a:t>Software is a compiled binary</a:t>
            </a:r>
          </a:p>
          <a:p>
            <a:pPr lvl="1"/>
            <a:r>
              <a:rPr lang="en-US">
                <a:latin typeface="Arial" charset="0"/>
              </a:rPr>
              <a:t>Exercise 1.1: statically compile code and run (C code)</a:t>
            </a:r>
          </a:p>
          <a:p>
            <a:pPr lvl="1"/>
            <a:r>
              <a:rPr lang="en-US">
                <a:latin typeface="Arial" charset="0"/>
              </a:rPr>
              <a:t>Exercise 1.2: download and run pre-compiled binary (BLAST)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7233F3-CF67-384F-A26C-BBDC4DE64EBE}" type="slidenum">
              <a:rPr lang="en-US" sz="1400">
                <a:solidFill>
                  <a:srgbClr val="FF8000"/>
                </a:solidFill>
              </a:rPr>
              <a:pPr/>
              <a:t>37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Exercises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504826" y="1111250"/>
            <a:ext cx="8042275" cy="3905250"/>
          </a:xfrm>
        </p:spPr>
        <p:txBody>
          <a:bodyPr/>
          <a:lstStyle/>
          <a:p>
            <a:r>
              <a:rPr lang="en-US">
                <a:latin typeface="Arial" charset="0"/>
              </a:rPr>
              <a:t>Introduction to using wrapper scripts</a:t>
            </a:r>
          </a:p>
          <a:p>
            <a:pPr lvl="1"/>
            <a:r>
              <a:rPr lang="en-US">
                <a:latin typeface="Arial" charset="0"/>
              </a:rPr>
              <a:t>Exercise 1.3: use a wrapper script to run previously downloaded software (BLAST)</a:t>
            </a:r>
          </a:p>
          <a:p>
            <a:r>
              <a:rPr lang="en-US">
                <a:latin typeface="Arial" charset="0"/>
              </a:rPr>
              <a:t>Portable installation and wrapper scripts</a:t>
            </a:r>
          </a:p>
          <a:p>
            <a:pPr lvl="1"/>
            <a:r>
              <a:rPr lang="en-US">
                <a:latin typeface="Arial" charset="0"/>
              </a:rPr>
              <a:t>Exercise 1.4: create a pre-built software installation, and write a wrapper script to unpack and run software (OpenBUGS)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9CCB49-BE1D-2440-A5E7-84DA925F3247}" type="slidenum">
              <a:rPr lang="en-US" sz="1400">
                <a:solidFill>
                  <a:srgbClr val="FF8000"/>
                </a:solidFill>
              </a:rPr>
              <a:pPr/>
              <a:t>38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Questions?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839075" cy="434578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Now</a:t>
            </a:r>
            <a:r>
              <a:rPr lang="en-US" dirty="0">
                <a:latin typeface="Arial" charset="0"/>
              </a:rPr>
              <a:t>: Hands-on Exercises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9:30-10:30am</a:t>
            </a:r>
          </a:p>
          <a:p>
            <a:r>
              <a:rPr lang="en-US" dirty="0">
                <a:latin typeface="Arial" charset="0"/>
              </a:rPr>
              <a:t>Next: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10:30-10:45am: Break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10:45am-12:15pm: Other research software considerations: licenses, interpreted languages, and containers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12:15-1:15pm: </a:t>
            </a:r>
            <a:r>
              <a:rPr lang="en-US" dirty="0" smtClean="0">
                <a:latin typeface="Arial" charset="0"/>
                <a:cs typeface="ＭＳ Ｐゴシック" charset="0"/>
              </a:rPr>
              <a:t>Lunch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436339-7F9D-E44D-A628-AC4474AA7C74}" type="slidenum">
              <a:rPr lang="en-US" sz="1400">
                <a:solidFill>
                  <a:srgbClr val="FF8000"/>
                </a:solidFill>
              </a:rPr>
              <a:pPr/>
              <a:t>39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Problem</a:t>
            </a:r>
            <a:endParaRPr lang="en-US" dirty="0">
              <a:latin typeface="Arial" charset="0"/>
            </a:endParaRPr>
          </a:p>
        </p:txBody>
      </p:sp>
      <p:pic>
        <p:nvPicPr>
          <p:cNvPr id="18434" name="Content Placeholder 8" descr="kitche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r="16837"/>
          <a:stretch>
            <a:fillRect/>
          </a:stretch>
        </p:blipFill>
        <p:spPr/>
      </p:pic>
      <p:sp>
        <p:nvSpPr>
          <p:cNvPr id="18435" name="Content Placeholder 7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62388" cy="4370917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4000">
                <a:latin typeface="Arial" charset="0"/>
              </a:rPr>
              <a:t>Running software on your own computer = cooking in your own kitchen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2282E1-464C-0F42-8F36-060CC02196B5}" type="slidenum">
              <a:rPr lang="en-US" sz="1400">
                <a:solidFill>
                  <a:srgbClr val="FF8000"/>
                </a:solidFill>
              </a:rPr>
              <a:pPr/>
              <a:t>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88975" y="1912938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roblem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sz="2800" dirty="0" smtClean="0">
                <a:latin typeface="Arial" charset="0"/>
              </a:rPr>
              <a:t>In your own kitchen: </a:t>
            </a: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You </a:t>
            </a:r>
            <a:r>
              <a:rPr lang="en-US" sz="2800" dirty="0">
                <a:latin typeface="Arial" charset="0"/>
              </a:rPr>
              <a:t>have all the pots and pans you need</a:t>
            </a:r>
          </a:p>
          <a:p>
            <a:pPr>
              <a:defRPr/>
            </a:pPr>
            <a:r>
              <a:rPr lang="en-US" sz="2800" dirty="0">
                <a:latin typeface="Arial" charset="0"/>
              </a:rPr>
              <a:t>You know where everything is</a:t>
            </a:r>
          </a:p>
          <a:p>
            <a:pPr>
              <a:defRPr/>
            </a:pPr>
            <a:r>
              <a:rPr lang="en-US" sz="2800" dirty="0">
                <a:latin typeface="Arial" charset="0"/>
              </a:rPr>
              <a:t>You have access to all the </a:t>
            </a:r>
            <a:r>
              <a:rPr lang="en-US" sz="2800" dirty="0" smtClean="0">
                <a:latin typeface="Arial" charset="0"/>
              </a:rPr>
              <a:t>cupboards</a:t>
            </a:r>
          </a:p>
          <a:p>
            <a:pPr marL="0" indent="0">
              <a:buFont typeface="Times" charset="0"/>
              <a:buNone/>
              <a:defRPr/>
            </a:pPr>
            <a:r>
              <a:rPr lang="en-US" sz="2800" dirty="0" smtClean="0">
                <a:latin typeface="Arial" charset="0"/>
              </a:rPr>
              <a:t>On your own computer: 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The software is installed, you know where it is, and you can access it.</a:t>
            </a:r>
            <a:endParaRPr lang="en-US" sz="2800" dirty="0">
              <a:latin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A4010-126B-4B47-B4F6-5F20F3246CA6}" type="slidenum">
              <a:rPr lang="en-US" sz="1400">
                <a:solidFill>
                  <a:srgbClr val="FF8000"/>
                </a:solidFill>
              </a:rPr>
              <a:pPr/>
              <a:t>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Problem</a:t>
            </a:r>
            <a:endParaRPr lang="en-US" dirty="0">
              <a:latin typeface="Arial" charset="0"/>
            </a:endParaRPr>
          </a:p>
        </p:txBody>
      </p:sp>
      <p:pic>
        <p:nvPicPr>
          <p:cNvPr id="20482" name="Content Placeholder 9" descr="modern-kitch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r="9250"/>
          <a:stretch>
            <a:fillRect/>
          </a:stretch>
        </p:blipFill>
        <p:spPr>
          <a:xfrm>
            <a:off x="1454151" y="1111250"/>
            <a:ext cx="6334125" cy="3182938"/>
          </a:xfrm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F8A0AF-3DBA-5247-BA1D-6D1699CB5453}" type="slidenum">
              <a:rPr lang="en-US" sz="1400">
                <a:solidFill>
                  <a:srgbClr val="FF8000"/>
                </a:solidFill>
              </a:rPr>
              <a:pPr/>
              <a:t>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8975" y="1912938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20485" name="Action Button: Help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413" y="3111500"/>
            <a:ext cx="1041400" cy="867833"/>
          </a:xfrm>
          <a:prstGeom prst="actionButtonHelp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Content Placeholder 7"/>
          <p:cNvSpPr txBox="1">
            <a:spLocks/>
          </p:cNvSpPr>
          <p:nvPr/>
        </p:nvSpPr>
        <p:spPr bwMode="auto">
          <a:xfrm>
            <a:off x="581025" y="4274189"/>
            <a:ext cx="8401050" cy="108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80"/>
              </a:buClr>
              <a:buFont typeface="Times" charset="0"/>
              <a:buNone/>
            </a:pPr>
            <a:r>
              <a:rPr kumimoji="1" lang="en-US" sz="3600" dirty="0">
                <a:solidFill>
                  <a:schemeClr val="tx2"/>
                </a:solidFill>
              </a:rPr>
              <a:t>Running on a shared computer = cooking in someone else’s kitchen.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Problem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1" y="1111250"/>
            <a:ext cx="7870825" cy="4128823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sz="2800" dirty="0" smtClean="0">
                <a:latin typeface="Arial" charset="0"/>
              </a:rPr>
              <a:t>In someone else’s kitchen: 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You are guaranteed some things…</a:t>
            </a: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…but others may be missing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>
                <a:latin typeface="Arial" charset="0"/>
              </a:rPr>
              <a:t>You don’t know where everything is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Some of the cupboards are locked </a:t>
            </a:r>
          </a:p>
          <a:p>
            <a:pPr marL="0" indent="0">
              <a:buFont typeface="Times" charset="0"/>
              <a:buNone/>
              <a:defRPr/>
            </a:pPr>
            <a:r>
              <a:rPr lang="en-US" sz="2800" dirty="0" smtClean="0">
                <a:latin typeface="Arial" charset="0"/>
              </a:rPr>
              <a:t>On a shared computer: 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Your software may be missing, un-findable, or inaccessible.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7B08CE-1786-1240-A595-37B30A38AB31}" type="slidenum">
              <a:rPr lang="en-US" sz="1400">
                <a:solidFill>
                  <a:srgbClr val="FF8000"/>
                </a:solidFill>
              </a:rPr>
              <a:pPr/>
              <a:t>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Solution</a:t>
            </a:r>
            <a:endParaRPr lang="en-US" dirty="0">
              <a:latin typeface="Arial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111250"/>
            <a:ext cx="4202112" cy="4447646"/>
          </a:xfrm>
        </p:spPr>
        <p:txBody>
          <a:bodyPr/>
          <a:lstStyle/>
          <a:p>
            <a:r>
              <a:rPr lang="en-US">
                <a:latin typeface="Arial" charset="0"/>
              </a:rPr>
              <a:t>Think like a backpacker </a:t>
            </a:r>
          </a:p>
          <a:p>
            <a:r>
              <a:rPr lang="en-US">
                <a:latin typeface="Arial" charset="0"/>
              </a:rPr>
              <a:t>Take your software with you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Install anywhere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Run anywhere</a:t>
            </a:r>
          </a:p>
          <a:p>
            <a:r>
              <a:rPr lang="en-US">
                <a:latin typeface="Arial" charset="0"/>
              </a:rPr>
              <a:t>This is called making software </a:t>
            </a:r>
            <a:r>
              <a:rPr lang="en-US" i="1">
                <a:latin typeface="Arial" charset="0"/>
              </a:rPr>
              <a:t>portable</a:t>
            </a:r>
            <a:endParaRPr lang="en-US" altLang="ja-JP" i="1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pic>
        <p:nvPicPr>
          <p:cNvPr id="22531" name="Content Placeholder 6" descr="backpack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r="15162"/>
          <a:stretch>
            <a:fillRect/>
          </a:stretch>
        </p:blipFill>
        <p:spPr/>
      </p:pic>
      <p:sp>
        <p:nvSpPr>
          <p:cNvPr id="2253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9EBD3A-8B21-824B-BDCD-DC54892BADF8}" type="slidenum">
              <a:rPr lang="en-US" sz="1400">
                <a:solidFill>
                  <a:srgbClr val="FF8000"/>
                </a:solidFill>
              </a:rPr>
              <a:pPr/>
              <a:t>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Software Basics</a:t>
            </a:r>
            <a:endParaRPr lang="en-US" dirty="0">
              <a:latin typeface="Arial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do we make software portable?  </a:t>
            </a:r>
          </a:p>
          <a:p>
            <a:r>
              <a:rPr lang="en-US" dirty="0">
                <a:latin typeface="Arial" charset="0"/>
              </a:rPr>
              <a:t>First we have to understand: </a:t>
            </a:r>
          </a:p>
          <a:p>
            <a:pPr lvl="1"/>
            <a:r>
              <a:rPr lang="en-US" dirty="0">
                <a:latin typeface="Arial" charset="0"/>
              </a:rPr>
              <a:t>What software is and how it works</a:t>
            </a:r>
          </a:p>
          <a:p>
            <a:pPr lvl="1"/>
            <a:r>
              <a:rPr lang="en-US" dirty="0">
                <a:latin typeface="Arial" charset="0"/>
              </a:rPr>
              <a:t>Where software lives</a:t>
            </a:r>
          </a:p>
          <a:p>
            <a:pPr lvl="1"/>
            <a:r>
              <a:rPr lang="en-US" dirty="0">
                <a:latin typeface="Arial" charset="0"/>
              </a:rPr>
              <a:t>How we run it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03B3D4-CB88-634A-97A3-ED74B930ED77}" type="slidenum">
              <a:rPr lang="en-US" sz="1400">
                <a:solidFill>
                  <a:srgbClr val="FF8000"/>
                </a:solidFill>
              </a:rPr>
              <a:pPr/>
              <a:t>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31723</TotalTime>
  <Words>1730</Words>
  <Application>Microsoft Macintosh PowerPoint</Application>
  <PresentationFormat>On-screen Show (16:10)</PresentationFormat>
  <Paragraphs>315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OSG-Summer-School-Template</vt:lpstr>
      <vt:lpstr>Backpacking with Code:  Software Portability for DHTC Wednesday morning, 9:00 am</vt:lpstr>
      <vt:lpstr>Goals for this session</vt:lpstr>
      <vt:lpstr>Motivation</vt:lpstr>
      <vt:lpstr>The Problem</vt:lpstr>
      <vt:lpstr>The Problem</vt:lpstr>
      <vt:lpstr>The Problem</vt:lpstr>
      <vt:lpstr>The Problem</vt:lpstr>
      <vt:lpstr>The Solution</vt:lpstr>
      <vt:lpstr>Software Basics</vt:lpstr>
      <vt:lpstr>How Software Works</vt:lpstr>
      <vt:lpstr>How Software Works*</vt:lpstr>
      <vt:lpstr>How Software Works</vt:lpstr>
      <vt:lpstr>Location, location, location</vt:lpstr>
      <vt:lpstr>Location, location, location</vt:lpstr>
      <vt:lpstr>Location, location, location</vt:lpstr>
      <vt:lpstr>Location, location, location</vt:lpstr>
      <vt:lpstr>Command Line</vt:lpstr>
      <vt:lpstr>Location and Running Software</vt:lpstr>
      <vt:lpstr>Option 1: Use a Path</vt:lpstr>
      <vt:lpstr>Option 2: Use “the” PATH</vt:lpstr>
      <vt:lpstr>Option 2: Use “the” PATH</vt:lpstr>
      <vt:lpstr>Command line</vt:lpstr>
      <vt:lpstr>Portability requirements</vt:lpstr>
      <vt:lpstr>Returning to our scenario:</vt:lpstr>
      <vt:lpstr>Portability methods</vt:lpstr>
      <vt:lpstr>Use a single compiled binary</vt:lpstr>
      <vt:lpstr>What is Compilation?</vt:lpstr>
      <vt:lpstr>Static Linking</vt:lpstr>
      <vt:lpstr>Compilation (command line)</vt:lpstr>
      <vt:lpstr>Single Binary Workflow</vt:lpstr>
      <vt:lpstr>Use Wrapper Scripts</vt:lpstr>
      <vt:lpstr>Set up software with every job</vt:lpstr>
      <vt:lpstr>Wrapper scripts</vt:lpstr>
      <vt:lpstr>Wrapper script workflow</vt:lpstr>
      <vt:lpstr>When to pre-build?</vt:lpstr>
      <vt:lpstr>Preparing your code</vt:lpstr>
      <vt:lpstr>Exercises</vt:lpstr>
      <vt:lpstr>Exercises</vt:lpstr>
      <vt:lpstr>Questions?</vt:lpstr>
    </vt:vector>
  </TitlesOfParts>
  <Manager>OSG Resource Managers</Manager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Christina Koch</cp:lastModifiedBy>
  <cp:revision>331</cp:revision>
  <cp:lastPrinted>2007-02-13T22:42:37Z</cp:lastPrinted>
  <dcterms:created xsi:type="dcterms:W3CDTF">2010-07-18T15:11:48Z</dcterms:created>
  <dcterms:modified xsi:type="dcterms:W3CDTF">2018-07-11T13:17:00Z</dcterms:modified>
</cp:coreProperties>
</file>