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0" r:id="rId3"/>
    <p:sldId id="314" r:id="rId4"/>
    <p:sldId id="311" r:id="rId5"/>
    <p:sldId id="328" r:id="rId6"/>
    <p:sldId id="329" r:id="rId7"/>
    <p:sldId id="326" r:id="rId8"/>
    <p:sldId id="308" r:id="rId9"/>
    <p:sldId id="317" r:id="rId10"/>
    <p:sldId id="315" r:id="rId11"/>
    <p:sldId id="316" r:id="rId12"/>
    <p:sldId id="318" r:id="rId13"/>
    <p:sldId id="320" r:id="rId14"/>
    <p:sldId id="324" r:id="rId15"/>
    <p:sldId id="319" r:id="rId16"/>
    <p:sldId id="321" r:id="rId17"/>
    <p:sldId id="322" r:id="rId18"/>
    <p:sldId id="331" r:id="rId19"/>
    <p:sldId id="330" r:id="rId20"/>
    <p:sldId id="333" r:id="rId21"/>
    <p:sldId id="334" r:id="rId22"/>
    <p:sldId id="335" r:id="rId23"/>
    <p:sldId id="325" r:id="rId24"/>
    <p:sldId id="303" r:id="rId25"/>
  </p:sldIdLst>
  <p:sldSz cx="9144000" cy="5715000" type="screen16x1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271"/>
    <a:srgbClr val="FBF376"/>
    <a:srgbClr val="E5C425"/>
    <a:srgbClr val="E3BF24"/>
    <a:srgbClr val="0000CC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328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C50FA24-09C2-6B40-9BF8-F15076CEB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13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DAB6C25-FA31-8E46-9A66-38F82D52A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3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1612BA-9604-804B-A8B3-1FC010FA6B79}" type="slidenum">
              <a:rPr lang="en-US" sz="1200">
                <a:latin typeface="Times New Roman" charset="0"/>
              </a:rPr>
              <a:pPr eaLnBrk="1" hangingPunct="1"/>
              <a:t>14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556EC6-27F5-7A43-AEFB-8A225907DE00}" type="slidenum">
              <a:rPr lang="en-US" sz="1200">
                <a:latin typeface="Times New Roman" charset="0"/>
              </a:rPr>
              <a:pPr eaLnBrk="1" hangingPunct="1"/>
              <a:t>20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084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9525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238500"/>
            <a:ext cx="8128000" cy="146050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2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6FE5-ADBB-0C4E-B65C-7A6EC71F4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8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95250"/>
            <a:ext cx="1943100" cy="492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95250"/>
            <a:ext cx="5676900" cy="492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E385-0344-EB41-81AA-AC7024A9C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94E2-051A-DA48-858F-1FC58897A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205F-89B6-8743-B3A2-F5872060D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1C0AE-E153-A241-B539-C3AA03242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5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24DD0-3228-9B43-95BC-F4268817C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3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753AE-133C-114E-87A7-4A2E5B748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6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5AED3-A527-C64C-B68C-760BBB743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6DB73-E959-BC4C-861D-E5F808A47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E9A77-45B5-EA4C-B5ED-72717BF6C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5" y="95250"/>
            <a:ext cx="6946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111250"/>
            <a:ext cx="7772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5" y="5007240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53340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98356068-8DA1-234A-9138-486FD1614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48167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1" y="5394855"/>
            <a:ext cx="2265363" cy="3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FF8000"/>
                </a:solidFill>
              </a:rPr>
              <a:t>OSG User School 2016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3" y="963083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koch5@wis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6" Type="http://schemas.openxmlformats.org/officeDocument/2006/relationships/image" Target="../media/image17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ker.com/" TargetMode="External"/><Relationship Id="rId4" Type="http://schemas.openxmlformats.org/officeDocument/2006/relationships/hyperlink" Target="http://singularity.lbl.gov/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ub.docker.com/" TargetMode="External"/><Relationship Id="rId3" Type="http://schemas.openxmlformats.org/officeDocument/2006/relationships/hyperlink" Target="https://singularity-hub.org/faq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1799167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Special Cases: Licenses, Interpreted Languages, and </a:t>
            </a:r>
            <a:br>
              <a:rPr lang="en-US" sz="4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Containers for DHTC</a:t>
            </a:r>
            <a:br>
              <a:rPr lang="en-US" sz="4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Wednesday morning, 10:45 am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512763" y="3238500"/>
            <a:ext cx="8128000" cy="14605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Christina Koch (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ckoch5@wisc.edu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Research Computing Facilitator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University of Wisconsin - Madison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0" descr="desktop-computer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710782"/>
            <a:ext cx="2401888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Interpretation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0735E5-213C-3145-9981-835EF8DA1DF6}" type="slidenum">
              <a:rPr lang="en-US" sz="1400">
                <a:solidFill>
                  <a:srgbClr val="FF8000"/>
                </a:solidFill>
              </a:rPr>
              <a:pPr/>
              <a:t>10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24580" name="Picture 5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4" y="1706563"/>
            <a:ext cx="1838325" cy="1531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7" descr="bookshel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6" y="3304646"/>
            <a:ext cx="811213" cy="67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2" name="Straight Arrow Connector 10"/>
          <p:cNvCxnSpPr>
            <a:cxnSpLocks noChangeShapeType="1"/>
            <a:stCxn id="24580" idx="3"/>
            <a:endCxn id="24584" idx="1"/>
          </p:cNvCxnSpPr>
          <p:nvPr/>
        </p:nvCxnSpPr>
        <p:spPr bwMode="auto">
          <a:xfrm flipV="1">
            <a:off x="2274888" y="2297907"/>
            <a:ext cx="800100" cy="174625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22"/>
          <p:cNvSpPr txBox="1">
            <a:spLocks noChangeArrowheads="1"/>
          </p:cNvSpPr>
          <p:nvPr/>
        </p:nvSpPr>
        <p:spPr bwMode="auto">
          <a:xfrm>
            <a:off x="398464" y="1223699"/>
            <a:ext cx="979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Script</a:t>
            </a:r>
          </a:p>
        </p:txBody>
      </p:sp>
      <p:pic>
        <p:nvPicPr>
          <p:cNvPr id="24584" name="Picture 1" descr="babel-whi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9" y="1676136"/>
            <a:ext cx="2111375" cy="12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binary-strea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2268802"/>
            <a:ext cx="2159000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6" name="Straight Arrow Connector 29"/>
          <p:cNvCxnSpPr>
            <a:cxnSpLocks noChangeShapeType="1"/>
            <a:stCxn id="24584" idx="3"/>
            <a:endCxn id="24592" idx="0"/>
          </p:cNvCxnSpPr>
          <p:nvPr/>
        </p:nvCxnSpPr>
        <p:spPr bwMode="auto">
          <a:xfrm>
            <a:off x="5186363" y="2297907"/>
            <a:ext cx="1719262" cy="124618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7" name="TextBox 22"/>
          <p:cNvSpPr txBox="1">
            <a:spLocks noChangeArrowheads="1"/>
          </p:cNvSpPr>
          <p:nvPr/>
        </p:nvSpPr>
        <p:spPr bwMode="auto">
          <a:xfrm>
            <a:off x="3028950" y="1273969"/>
            <a:ext cx="246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Interpreter</a:t>
            </a:r>
          </a:p>
        </p:txBody>
      </p:sp>
      <p:sp>
        <p:nvSpPr>
          <p:cNvPr id="24588" name="TextBox 22"/>
          <p:cNvSpPr txBox="1">
            <a:spLocks noChangeArrowheads="1"/>
          </p:cNvSpPr>
          <p:nvPr/>
        </p:nvSpPr>
        <p:spPr bwMode="auto">
          <a:xfrm>
            <a:off x="2906713" y="3899959"/>
            <a:ext cx="246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Libraries</a:t>
            </a:r>
          </a:p>
        </p:txBody>
      </p:sp>
      <p:cxnSp>
        <p:nvCxnSpPr>
          <p:cNvPr id="24589" name="Straight Arrow Connector 26"/>
          <p:cNvCxnSpPr>
            <a:cxnSpLocks noChangeShapeType="1"/>
            <a:stCxn id="24584" idx="2"/>
            <a:endCxn id="24581" idx="0"/>
          </p:cNvCxnSpPr>
          <p:nvPr/>
        </p:nvCxnSpPr>
        <p:spPr bwMode="auto">
          <a:xfrm flipH="1">
            <a:off x="4122739" y="2919678"/>
            <a:ext cx="7937" cy="38496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TextBox 22"/>
          <p:cNvSpPr txBox="1">
            <a:spLocks noChangeArrowheads="1"/>
          </p:cNvSpPr>
          <p:nvPr/>
        </p:nvSpPr>
        <p:spPr bwMode="auto">
          <a:xfrm>
            <a:off x="5843588" y="1911615"/>
            <a:ext cx="31940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text turns</a:t>
            </a:r>
          </a:p>
          <a:p>
            <a:pPr eaLnBrk="1" hangingPunct="1">
              <a:buFontTx/>
              <a:buNone/>
            </a:pPr>
            <a:r>
              <a:rPr lang="en-US" sz="2000"/>
              <a:t>       into binary</a:t>
            </a:r>
          </a:p>
          <a:p>
            <a:pPr eaLnBrk="1" hangingPunct="1">
              <a:buFontTx/>
              <a:buNone/>
            </a:pPr>
            <a:r>
              <a:rPr lang="en-US" sz="2000"/>
              <a:t>                instructions</a:t>
            </a:r>
          </a:p>
        </p:txBody>
      </p:sp>
      <p:sp>
        <p:nvSpPr>
          <p:cNvPr id="24591" name="TextBox 22"/>
          <p:cNvSpPr txBox="1">
            <a:spLocks noChangeArrowheads="1"/>
          </p:cNvSpPr>
          <p:nvPr/>
        </p:nvSpPr>
        <p:spPr bwMode="auto">
          <a:xfrm>
            <a:off x="3365501" y="2930261"/>
            <a:ext cx="2462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uses</a:t>
            </a:r>
          </a:p>
        </p:txBody>
      </p:sp>
      <p:pic>
        <p:nvPicPr>
          <p:cNvPr id="24592" name="Picture 47" descr="motherboar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3544095"/>
            <a:ext cx="1122363" cy="86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93" name="Straight Arrow Connector 49"/>
          <p:cNvCxnSpPr>
            <a:cxnSpLocks noChangeShapeType="1"/>
            <a:stCxn id="24592" idx="2"/>
            <a:endCxn id="24577" idx="3"/>
          </p:cNvCxnSpPr>
          <p:nvPr/>
        </p:nvCxnSpPr>
        <p:spPr bwMode="auto">
          <a:xfrm flipH="1">
            <a:off x="6488113" y="4407958"/>
            <a:ext cx="417512" cy="234157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 the command line</a:t>
            </a:r>
          </a:p>
        </p:txBody>
      </p:sp>
      <p:pic>
        <p:nvPicPr>
          <p:cNvPr id="25602" name="Content Placeholder 4" descr="interpre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b="6297"/>
          <a:stretch>
            <a:fillRect/>
          </a:stretch>
        </p:blipFill>
        <p:spPr>
          <a:xfrm>
            <a:off x="1088571" y="904875"/>
            <a:ext cx="7402286" cy="4450292"/>
          </a:xfrm>
        </p:spPr>
      </p:pic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F0593A-D7C7-8747-BA54-8797A178E179}" type="slidenum">
              <a:rPr lang="en-US" sz="1400">
                <a:solidFill>
                  <a:srgbClr val="FF8000"/>
                </a:solidFill>
              </a:rPr>
              <a:pPr/>
              <a:t>11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316039" y="95250"/>
            <a:ext cx="7704137" cy="9525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Common interpreted languages*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111250"/>
            <a:ext cx="3810000" cy="207565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Python</a:t>
            </a:r>
          </a:p>
          <a:p>
            <a:pPr>
              <a:defRPr/>
            </a:pPr>
            <a:r>
              <a:rPr lang="en-US" dirty="0" smtClean="0"/>
              <a:t>R</a:t>
            </a:r>
          </a:p>
          <a:p>
            <a:pPr>
              <a:defRPr/>
            </a:pPr>
            <a:r>
              <a:rPr lang="en-US" dirty="0" smtClean="0"/>
              <a:t>Julia</a:t>
            </a:r>
          </a:p>
          <a:p>
            <a:pPr>
              <a:defRPr/>
            </a:pPr>
            <a:r>
              <a:rPr lang="en-US" dirty="0" smtClean="0"/>
              <a:t>Ruby</a:t>
            </a:r>
          </a:p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 marL="0" indent="0">
              <a:buFont typeface="Times" charset="0"/>
              <a:buNone/>
              <a:defRPr/>
            </a:pPr>
            <a:endParaRPr lang="en-US" dirty="0"/>
          </a:p>
        </p:txBody>
      </p:sp>
      <p:sp>
        <p:nvSpPr>
          <p:cNvPr id="26627" name="Content Placeholder 5"/>
          <p:cNvSpPr>
            <a:spLocks noGrp="1"/>
          </p:cNvSpPr>
          <p:nvPr>
            <p:ph sz="half" idx="2"/>
          </p:nvPr>
        </p:nvSpPr>
        <p:spPr>
          <a:xfrm>
            <a:off x="4737100" y="1111250"/>
            <a:ext cx="3810000" cy="1923521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Perl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Javascript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F76007-F841-414A-8A5A-2BA2A6FA03B1}" type="slidenum">
              <a:rPr lang="en-US" sz="1400">
                <a:solidFill>
                  <a:srgbClr val="FF8000"/>
                </a:solidFill>
              </a:rPr>
              <a:pPr/>
              <a:t>12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17714" y="4661014"/>
            <a:ext cx="88053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*Note: the line between interpreted/compiled languages can be fuzzy.  Many languages support both options, with one method being more common.  </a:t>
            </a:r>
          </a:p>
        </p:txBody>
      </p:sp>
      <p:pic>
        <p:nvPicPr>
          <p:cNvPr id="26630" name="Picture 1" descr="python-logo-master-v3-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08" y="3584915"/>
            <a:ext cx="2790144" cy="84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ju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96" y="2669646"/>
            <a:ext cx="1850572" cy="91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3" descr="matlab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57" y="2745998"/>
            <a:ext cx="2239056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5" descr="R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88" y="3602113"/>
            <a:ext cx="936065" cy="75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perl_logo_oreill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5" y="3435046"/>
            <a:ext cx="1771174" cy="81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316039" y="95250"/>
            <a:ext cx="7761287" cy="9525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Running interpreted code in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smtClean="0"/>
              <a:t>General procedure</a:t>
            </a:r>
          </a:p>
          <a:p>
            <a:pPr>
              <a:defRPr/>
            </a:pPr>
            <a:r>
              <a:rPr lang="en-US" dirty="0" smtClean="0"/>
              <a:t>Need to bring along interpreter and script</a:t>
            </a:r>
          </a:p>
          <a:p>
            <a:pPr>
              <a:defRPr/>
            </a:pPr>
            <a:r>
              <a:rPr lang="en-US" dirty="0" smtClean="0"/>
              <a:t>Use a wrapper script as the executable</a:t>
            </a:r>
          </a:p>
          <a:p>
            <a:pPr>
              <a:defRPr/>
            </a:pPr>
            <a:r>
              <a:rPr lang="en-US" dirty="0" smtClean="0"/>
              <a:t>Wrapper script will:</a:t>
            </a:r>
          </a:p>
          <a:p>
            <a:pPr lvl="1">
              <a:defRPr/>
            </a:pPr>
            <a:r>
              <a:rPr lang="en-US" dirty="0" smtClean="0"/>
              <a:t>“Install” the interpreter</a:t>
            </a:r>
          </a:p>
          <a:p>
            <a:pPr lvl="1">
              <a:defRPr/>
            </a:pPr>
            <a:r>
              <a:rPr lang="en-US" dirty="0" smtClean="0"/>
              <a:t>Run the script using the local installation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074489-1397-634F-B119-8E649AD0EDB1}" type="slidenum">
              <a:rPr lang="en-US" sz="1400">
                <a:solidFill>
                  <a:srgbClr val="FF8000"/>
                </a:solidFill>
              </a:rPr>
              <a:pPr/>
              <a:t>13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Python on DHTC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774701" y="1111250"/>
            <a:ext cx="8099425" cy="39052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Create a portable Python installation (optional)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Bring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along: 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pre-built installation OR Python source code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your </a:t>
            </a:r>
            <a:r>
              <a:rPr lang="en-US" dirty="0">
                <a:latin typeface="Arial" charset="0"/>
                <a:ea typeface="ＭＳ Ｐゴシック" charset="0"/>
              </a:rPr>
              <a:t>Python </a:t>
            </a:r>
            <a:r>
              <a:rPr lang="en-US" dirty="0" smtClean="0">
                <a:latin typeface="Arial" charset="0"/>
                <a:ea typeface="ＭＳ Ｐゴシック" charset="0"/>
              </a:rPr>
              <a:t>code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 a wrapper script to: 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unpack pre-built install OR </a:t>
            </a:r>
            <a:r>
              <a:rPr lang="en-US" dirty="0" smtClean="0">
                <a:latin typeface="Arial" charset="0"/>
                <a:ea typeface="ＭＳ Ｐゴシック" charset="0"/>
              </a:rPr>
              <a:t>install </a:t>
            </a:r>
            <a:r>
              <a:rPr lang="en-US" dirty="0">
                <a:latin typeface="Arial" charset="0"/>
                <a:ea typeface="ＭＳ Ｐゴシック" charset="0"/>
              </a:rPr>
              <a:t>from source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run </a:t>
            </a:r>
            <a:r>
              <a:rPr lang="en-US" dirty="0">
                <a:latin typeface="Arial" charset="0"/>
                <a:ea typeface="ＭＳ Ｐゴシック" charset="0"/>
              </a:rPr>
              <a:t>your Python script</a:t>
            </a:r>
          </a:p>
          <a:p>
            <a:pPr marL="0" indent="0">
              <a:buFont typeface="Time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Similar to Exercise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1.4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this morning, will also work for R)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ADBF3E-12F5-A145-A08D-83F466E7618B}" type="slidenum">
              <a:rPr lang="en-US" sz="1400">
                <a:solidFill>
                  <a:srgbClr val="FF8000"/>
                </a:solidFill>
              </a:rPr>
              <a:pPr/>
              <a:t>14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Wait a minute…isn’t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licensed?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Yes, when interpreted on your computer using a normal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installation.  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However,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code can also be compiled.  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Once compiled, the code can be run without a license using a (free) set of files called the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runtime (which acts like the interpreter).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2B1A92-D43D-0A4C-9875-D896B0D1F451}" type="slidenum">
              <a:rPr lang="en-US" sz="1400">
                <a:solidFill>
                  <a:srgbClr val="FF8000"/>
                </a:solidFill>
              </a:rPr>
              <a:pPr/>
              <a:t>15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101865"/>
            <a:ext cx="8229600" cy="952500"/>
          </a:xfrm>
        </p:spPr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contrast</a:t>
            </a:r>
          </a:p>
        </p:txBody>
      </p:sp>
      <p:sp>
        <p:nvSpPr>
          <p:cNvPr id="31746" name="Text Placeholder 5"/>
          <p:cNvSpPr>
            <a:spLocks noGrp="1"/>
          </p:cNvSpPr>
          <p:nvPr>
            <p:ph type="body" idx="1"/>
          </p:nvPr>
        </p:nvSpPr>
        <p:spPr>
          <a:xfrm>
            <a:off x="152400" y="1071563"/>
            <a:ext cx="4344988" cy="740833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Running Matlab on your computer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Uses license per instance</a:t>
            </a:r>
          </a:p>
        </p:txBody>
      </p:sp>
      <p:sp>
        <p:nvSpPr>
          <p:cNvPr id="3174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6" y="1292303"/>
            <a:ext cx="4041775" cy="87974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Running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on DHTC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Uses license once, runs many instances for free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9AE984-7E4E-A74A-A02A-9D35204963BD}" type="slidenum">
              <a:rPr lang="en-US" sz="1400">
                <a:solidFill>
                  <a:srgbClr val="FF8000"/>
                </a:solidFill>
              </a:rPr>
              <a:pPr/>
              <a:t>16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1749" name="Content Placeholder 11" descr="matlab ide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3" r="17953"/>
          <a:stretch>
            <a:fillRect/>
          </a:stretch>
        </p:blipFill>
        <p:spPr>
          <a:xfrm>
            <a:off x="468313" y="2092855"/>
            <a:ext cx="3784600" cy="3083719"/>
          </a:xfrm>
        </p:spPr>
      </p:pic>
      <p:pic>
        <p:nvPicPr>
          <p:cNvPr id="31750" name="Picture 12" descr="q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80" y="3187851"/>
            <a:ext cx="704321" cy="68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 descr="medium_computer-programming-co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6" y="2310191"/>
            <a:ext cx="690563" cy="6446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14" descr="binary-stre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783667"/>
            <a:ext cx="1301750" cy="81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6" descr="package straigh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6" y="4141290"/>
            <a:ext cx="1558925" cy="12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7" descr="matlab clea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78" y="4778935"/>
            <a:ext cx="9779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Box 25"/>
          <p:cNvSpPr txBox="1">
            <a:spLocks noChangeArrowheads="1"/>
          </p:cNvSpPr>
          <p:nvPr/>
        </p:nvSpPr>
        <p:spPr bwMode="auto">
          <a:xfrm>
            <a:off x="5875338" y="2220421"/>
            <a:ext cx="4667250" cy="265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000" dirty="0" err="1"/>
              <a:t>Matlab</a:t>
            </a:r>
            <a:r>
              <a:rPr lang="en-US" sz="2000" dirty="0"/>
              <a:t> script(s)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>
                <a:solidFill>
                  <a:srgbClr val="0000CC"/>
                </a:solidFill>
              </a:rPr>
              <a:t>compiled w/ </a:t>
            </a:r>
            <a:r>
              <a:rPr lang="en-US" sz="2000" dirty="0" err="1">
                <a:solidFill>
                  <a:srgbClr val="0000CC"/>
                </a:solidFill>
              </a:rPr>
              <a:t>Matlab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2000" dirty="0">
                <a:solidFill>
                  <a:srgbClr val="0000CC"/>
                </a:solidFill>
              </a:rPr>
              <a:t>      compiler (uses license)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000" dirty="0"/>
              <a:t>Compiled binary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000" dirty="0">
                <a:solidFill>
                  <a:srgbClr val="0000CC"/>
                </a:solidFill>
              </a:rPr>
              <a:t>       interpreted by</a:t>
            </a:r>
            <a:endParaRPr lang="en-US" sz="2000" dirty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000" dirty="0" err="1"/>
              <a:t>Matlab</a:t>
            </a:r>
            <a:r>
              <a:rPr lang="en-US" sz="2000" dirty="0"/>
              <a:t> Runtime (free)</a:t>
            </a:r>
          </a:p>
        </p:txBody>
      </p:sp>
      <p:cxnSp>
        <p:nvCxnSpPr>
          <p:cNvPr id="31756" name="Straight Arrow Connector 27"/>
          <p:cNvCxnSpPr>
            <a:cxnSpLocks noChangeShapeType="1"/>
            <a:stCxn id="31751" idx="2"/>
            <a:endCxn id="31750" idx="0"/>
          </p:cNvCxnSpPr>
          <p:nvPr/>
        </p:nvCxnSpPr>
        <p:spPr bwMode="auto">
          <a:xfrm>
            <a:off x="5218908" y="2954831"/>
            <a:ext cx="7633" cy="23302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Straight Arrow Connector 29"/>
          <p:cNvCxnSpPr>
            <a:cxnSpLocks noChangeShapeType="1"/>
            <a:stCxn id="31750" idx="2"/>
            <a:endCxn id="31753" idx="0"/>
          </p:cNvCxnSpPr>
          <p:nvPr/>
        </p:nvCxnSpPr>
        <p:spPr bwMode="auto">
          <a:xfrm>
            <a:off x="5226541" y="3875768"/>
            <a:ext cx="7448" cy="265522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Matlab on DHTC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20676" y="1111250"/>
            <a:ext cx="8823325" cy="3905250"/>
          </a:xfrm>
        </p:spPr>
        <p:txBody>
          <a:bodyPr/>
          <a:lstStyle/>
          <a:p>
            <a:pPr marL="514350" indent="-514350">
              <a:buFont typeface="Futura" charset="0"/>
              <a:buAutoNum type="arabi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Compile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code using the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compiler (mcc) 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requires a license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Prepare a copy of the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runtime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download for free from </a:t>
            </a:r>
            <a:r>
              <a:rPr lang="en-US" sz="2400" dirty="0" err="1">
                <a:latin typeface="Arial" charset="0"/>
                <a:ea typeface="ＭＳ Ｐゴシック" charset="0"/>
              </a:rPr>
              <a:t>Mathworks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marL="514350" indent="-514350">
              <a:buFont typeface="Futura" charset="0"/>
              <a:buAutoNum type="arabi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Write a script that “installs” the runtime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The </a:t>
            </a:r>
            <a:r>
              <a:rPr lang="en-US" sz="2400" dirty="0" err="1">
                <a:latin typeface="Arial" charset="0"/>
                <a:ea typeface="ＭＳ Ｐゴシック" charset="0"/>
              </a:rPr>
              <a:t>Matlab</a:t>
            </a:r>
            <a:r>
              <a:rPr lang="en-US" sz="2400" dirty="0">
                <a:latin typeface="Arial" charset="0"/>
                <a:ea typeface="ＭＳ Ｐゴシック" charset="0"/>
              </a:rPr>
              <a:t> compiler actually writes most of this script for you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Use the runtime install to run the compiled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code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C1A24E-0541-1D45-A415-3FC249470642}" type="slidenum">
              <a:rPr lang="en-US" sz="1400">
                <a:solidFill>
                  <a:srgbClr val="FF8000"/>
                </a:solidFill>
              </a:rPr>
              <a:pPr/>
              <a:t>17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3379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2A6DD6-2D2C-1343-939C-27529FF5D8B2}" type="slidenum">
              <a:rPr lang="en-US" sz="1400">
                <a:solidFill>
                  <a:srgbClr val="FF8000"/>
                </a:solidFill>
              </a:rPr>
              <a:pPr/>
              <a:t>18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1" y="1111250"/>
            <a:ext cx="7764463" cy="20068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Containers are a tool for capturing an entire job “environment” (software, libraries, operating system) into an “image” that can be used again. 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 marL="0" indent="0">
              <a:buFont typeface="Times" charset="0"/>
              <a:buNone/>
              <a:defRPr/>
            </a:pPr>
            <a:endParaRPr lang="en-US" sz="1400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5CAD89-08D1-254C-B135-895A8D109FB3}" type="slidenum">
              <a:rPr lang="en-US" sz="1400">
                <a:solidFill>
                  <a:srgbClr val="FF8000"/>
                </a:solidFill>
              </a:rPr>
              <a:pPr/>
              <a:t>19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4820" name="Picture 1" descr="single-cube_318-361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5" y="3085042"/>
            <a:ext cx="2531080" cy="218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R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76" y="4008438"/>
            <a:ext cx="884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3255964" y="5458355"/>
            <a:ext cx="4306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/>
              <a:t>polaroid photos by Nick Bluth from the Noun Project</a:t>
            </a:r>
          </a:p>
        </p:txBody>
      </p:sp>
      <p:pic>
        <p:nvPicPr>
          <p:cNvPr id="34823" name="Picture 7" descr="noun_782805_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3878264" y="3591719"/>
            <a:ext cx="14382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rstudio-hex-ggplot2-dot-ps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72" y="3164417"/>
            <a:ext cx="749666" cy="73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tidyr-hexbin-sticker-from-rstud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9" y="4210845"/>
            <a:ext cx="798724" cy="77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readr-hexbin-sticker-from-rstudi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02" y="3698875"/>
            <a:ext cx="85084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3" descr="single-cube_318-361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10" y="3049323"/>
            <a:ext cx="2451479" cy="218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4" descr="R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84" y="4033195"/>
            <a:ext cx="856756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5" descr="rstudio-hex-ggplot2-dot-ps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62" y="3128699"/>
            <a:ext cx="726089" cy="73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6" descr="tidyr-hexbin-sticker-from-rstud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72" y="4173803"/>
            <a:ext cx="773604" cy="77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7" descr="readr-hexbin-sticker-from-rstudi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72" y="3663157"/>
            <a:ext cx="822604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stCxn id="34820" idx="3"/>
            <a:endCxn id="34823" idx="1"/>
          </p:cNvCxnSpPr>
          <p:nvPr/>
        </p:nvCxnSpPr>
        <p:spPr bwMode="auto">
          <a:xfrm flipV="1">
            <a:off x="3305175" y="4087813"/>
            <a:ext cx="573089" cy="892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4823" idx="3"/>
            <a:endCxn id="34827" idx="1"/>
          </p:cNvCxnSpPr>
          <p:nvPr/>
        </p:nvCxnSpPr>
        <p:spPr bwMode="auto">
          <a:xfrm>
            <a:off x="5316539" y="4087813"/>
            <a:ext cx="755271" cy="535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Expanding Our Horizons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Previously, we were using simple, open source code that could be easily compiled or built.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presentation discusses some special cases: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Licensed software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Running interpreted </a:t>
            </a:r>
            <a:r>
              <a:rPr lang="en-US" dirty="0" smtClean="0">
                <a:latin typeface="Arial" charset="0"/>
                <a:ea typeface="ＭＳ Ｐゴシック" charset="0"/>
              </a:rPr>
              <a:t>languages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Using containers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F021CE-6D94-8648-B9A9-BE3C05B4AD45}" type="slidenum">
              <a:rPr lang="en-US" sz="1400">
                <a:solidFill>
                  <a:srgbClr val="FF8000"/>
                </a:solidFill>
              </a:rPr>
              <a:pPr/>
              <a:t>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Using Containers in DHTC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Two common container systems: </a:t>
            </a:r>
          </a:p>
          <a:p>
            <a:pPr marL="57150" indent="0">
              <a:buFont typeface="Times" charset="0"/>
              <a:buNone/>
              <a:defRPr/>
            </a:pPr>
            <a:r>
              <a:rPr lang="en-US" dirty="0" err="1" smtClean="0"/>
              <a:t>Docker</a:t>
            </a:r>
            <a:endParaRPr lang="en-US" dirty="0" smtClean="0"/>
          </a:p>
          <a:p>
            <a:pPr marL="57150" indent="0">
              <a:buFont typeface="Times" charset="0"/>
              <a:buNone/>
              <a:defRPr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://www.docker.com/</a:t>
            </a:r>
            <a:r>
              <a:rPr lang="en-US" sz="2400" dirty="0"/>
              <a:t> </a:t>
            </a:r>
          </a:p>
          <a:p>
            <a:pPr marL="57150" indent="0">
              <a:buFont typeface="Times" charset="0"/>
              <a:buNone/>
              <a:defRPr/>
            </a:pPr>
            <a:endParaRPr lang="en-US" dirty="0" smtClean="0"/>
          </a:p>
          <a:p>
            <a:pPr marL="57150" indent="0">
              <a:buFont typeface="Times" charset="0"/>
              <a:buNone/>
              <a:defRPr/>
            </a:pPr>
            <a:endParaRPr lang="en-US" dirty="0"/>
          </a:p>
          <a:p>
            <a:pPr marL="57150" indent="0">
              <a:buFont typeface="Times" charset="0"/>
              <a:buNone/>
              <a:defRPr/>
            </a:pPr>
            <a:r>
              <a:rPr lang="en-US" dirty="0" smtClean="0"/>
              <a:t>Singularity</a:t>
            </a:r>
          </a:p>
          <a:p>
            <a:pPr marL="57150" indent="0">
              <a:buFont typeface="Times" charset="0"/>
              <a:buNone/>
              <a:defRPr/>
            </a:pP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://singularity.lbl.gov/</a:t>
            </a:r>
            <a:r>
              <a:rPr lang="en-US" sz="2400" dirty="0"/>
              <a:t> 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endParaRPr lang="en-US" sz="12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Requirements: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Underlying container system needs to be installed on the computers where your job runs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Permissions on that system allow the use of containers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AAC499-1BB9-BC4A-AA35-623F188461AF}" type="slidenum">
              <a:rPr lang="en-US" sz="1400">
                <a:solidFill>
                  <a:srgbClr val="FF8000"/>
                </a:solidFill>
              </a:rPr>
              <a:pPr/>
              <a:t>20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5845" name="Picture 2" descr="Docker_(container_engine)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64" y="3168575"/>
            <a:ext cx="2895902" cy="66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 descr="singularit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44" y="3746122"/>
            <a:ext cx="1089025" cy="85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Container Workflow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774701" y="1111250"/>
            <a:ext cx="8183563" cy="4146021"/>
          </a:xfrm>
        </p:spPr>
        <p:txBody>
          <a:bodyPr/>
          <a:lstStyle/>
          <a:p>
            <a:pPr marL="514350" indent="-514350">
              <a:buFont typeface="Futura" charset="0"/>
              <a:buAutoNum type="arabi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Create a container or find one online</a:t>
            </a:r>
          </a:p>
          <a:p>
            <a:pPr lvl="1"/>
            <a:r>
              <a:rPr lang="en-US" sz="2400" dirty="0" err="1">
                <a:latin typeface="Arial" charset="0"/>
                <a:ea typeface="ＭＳ Ｐゴシック" charset="0"/>
              </a:rPr>
              <a:t>DockerHub</a:t>
            </a:r>
            <a:r>
              <a:rPr lang="en-US" sz="2400" dirty="0">
                <a:latin typeface="Arial" charset="0"/>
                <a:ea typeface="ＭＳ Ｐゴシック" charset="0"/>
              </a:rPr>
              <a:t>: </a:t>
            </a:r>
            <a:r>
              <a:rPr lang="en-US" sz="2400" dirty="0">
                <a:latin typeface="Arial" charset="0"/>
                <a:ea typeface="ＭＳ Ｐゴシック" charset="0"/>
                <a:hlinkClick r:id="rId2"/>
              </a:rPr>
              <a:t>https://hub.docker.com/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</a:p>
          <a:p>
            <a:pPr lvl="1"/>
            <a:r>
              <a:rPr lang="en-US" sz="2400" dirty="0" err="1">
                <a:latin typeface="Arial" charset="0"/>
                <a:ea typeface="ＭＳ Ｐゴシック" charset="0"/>
              </a:rPr>
              <a:t>SingularityHub</a:t>
            </a:r>
            <a:r>
              <a:rPr lang="en-US" sz="2400" dirty="0">
                <a:latin typeface="Arial" charset="0"/>
                <a:ea typeface="ＭＳ Ｐゴシック" charset="0"/>
              </a:rPr>
              <a:t>: </a:t>
            </a:r>
            <a:r>
              <a:rPr lang="en-US" sz="2400" dirty="0">
                <a:latin typeface="Arial" charset="0"/>
                <a:ea typeface="ＭＳ Ｐゴシック" charset="0"/>
                <a:hlinkClick r:id="rId3"/>
              </a:rPr>
              <a:t>https://singularity-hub.org/faq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Place container into public or private registry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Create a customized script/submit file that fetches/uses the container</a:t>
            </a:r>
          </a:p>
          <a:p>
            <a:pPr lvl="1"/>
            <a:r>
              <a:rPr lang="en-US" sz="2400" dirty="0" err="1">
                <a:latin typeface="Arial" charset="0"/>
                <a:ea typeface="ＭＳ Ｐゴシック" charset="0"/>
              </a:rPr>
              <a:t>Docker</a:t>
            </a:r>
            <a:r>
              <a:rPr lang="en-US" sz="2400" dirty="0">
                <a:latin typeface="Arial" charset="0"/>
                <a:ea typeface="ＭＳ Ｐゴシック" charset="0"/>
              </a:rPr>
              <a:t>: Use </a:t>
            </a:r>
            <a:r>
              <a:rPr lang="en-US" sz="2400" dirty="0" err="1">
                <a:latin typeface="Arial" charset="0"/>
                <a:ea typeface="ＭＳ Ｐゴシック" charset="0"/>
              </a:rPr>
              <a:t>HTCondor’s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docker</a:t>
            </a:r>
            <a:r>
              <a:rPr lang="en-US" sz="2400" dirty="0">
                <a:latin typeface="Arial" charset="0"/>
                <a:ea typeface="ＭＳ Ｐゴシック" charset="0"/>
              </a:rPr>
              <a:t> universe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Singularity: Wrapper script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99974E-5033-EE41-BFB2-B0BDB9A1C611}" type="slidenum">
              <a:rPr lang="en-US" sz="1400">
                <a:solidFill>
                  <a:srgbClr val="FF8000"/>
                </a:solidFill>
              </a:rPr>
              <a:pPr/>
              <a:t>21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sz="2800" dirty="0" smtClean="0"/>
              <a:t>To use any software in a DHTC system: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Create environment/software package</a:t>
            </a:r>
          </a:p>
          <a:p>
            <a:pPr marL="914400" lvl="1" indent="-514350">
              <a:defRPr/>
            </a:pPr>
            <a:r>
              <a:rPr lang="en-US" sz="2400" dirty="0" smtClean="0"/>
              <a:t>download pre-compiled code, compile your own, build your own, create/find a container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Write a script to set up the environment when the job runs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Account for all dependencies, files, and requirements in the submit file</a:t>
            </a:r>
            <a:endParaRPr lang="en-US" sz="2800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123A4-2F55-C74E-A20D-BB763B36E96D}" type="slidenum">
              <a:rPr lang="en-US" sz="1400">
                <a:solidFill>
                  <a:srgbClr val="FF8000"/>
                </a:solidFill>
              </a:rPr>
              <a:pPr/>
              <a:t>22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Exercises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Running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Jobs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Exercise 1.6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Running Python Jobs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Exercise 1.7: Pre-building Python and using that installation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Exercise 1.8: Writing a script that installs Python with every job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Half of the room should start with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the other with Python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3AA3C6-973B-F746-875B-58455EEFCB6B}" type="slidenum">
              <a:rPr lang="en-US" sz="1400">
                <a:solidFill>
                  <a:srgbClr val="FF8000"/>
                </a:solidFill>
              </a:rPr>
              <a:pPr/>
              <a:t>23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839075" cy="434578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Now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Hands-on Exercises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11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:15am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-12:15pm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Next: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12:15-1:15pm: Lunch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1:15 onward: free time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4493C6-7E08-3346-AB94-B4F773190FFA}" type="slidenum">
              <a:rPr lang="en-US" sz="1400">
                <a:solidFill>
                  <a:srgbClr val="FF8000"/>
                </a:solidFill>
              </a:rPr>
              <a:pPr/>
              <a:t>24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Licensing</a:t>
            </a:r>
            <a:endParaRPr lang="en-US" dirty="0"/>
          </a:p>
        </p:txBody>
      </p:sp>
      <p:sp>
        <p:nvSpPr>
          <p:cNvPr id="1741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2ABFA7-C7E1-0C4C-BE44-D6EB2E3D2413}" type="slidenum">
              <a:rPr lang="en-US" sz="1400">
                <a:solidFill>
                  <a:srgbClr val="FF8000"/>
                </a:solidFill>
              </a:rPr>
              <a:pPr/>
              <a:t>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Licensing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Many scientific softwares are licensed. 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Licenses are restrictive, particularly for high-throughput computing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DCECD5-71FC-1F4D-8AB2-B57DA6995017}" type="slidenum">
              <a:rPr lang="en-US" sz="1400">
                <a:solidFill>
                  <a:srgbClr val="FF8000"/>
                </a:solidFill>
              </a:rPr>
              <a:pPr/>
              <a:t>4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License Variations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 machine or 'single-install’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running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instance of the software (per “job”)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 username / user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Via a license server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can support 1 - 1000s of concurrently running processes (“seats”)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AB6577-C734-7544-853B-A9DCE8121063}" type="slidenum">
              <a:rPr lang="en-US" sz="1400">
                <a:solidFill>
                  <a:srgbClr val="FF8000"/>
                </a:solidFill>
              </a:rPr>
              <a:pPr/>
              <a:t>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485901" y="95250"/>
            <a:ext cx="7459663" cy="9525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Licensing implications for DHTC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 machine or 'single-install': can’t be used for DHTC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 job: restrictive, limits the number of jobs you can have running, how do you access licenses from execute servers? 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Username: restrictive, could only run jobs on one system where your jobs run as *your username*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513427-BD69-ED49-9EBB-C1220D12BE92}" type="slidenum">
              <a:rPr lang="en-US" sz="1400">
                <a:solidFill>
                  <a:srgbClr val="FF8000"/>
                </a:solidFill>
              </a:rPr>
              <a:pPr/>
              <a:t>6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Approaches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Seek out open source alternatives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Python or R packages that emulate specific software behavior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If you can’t replace entire workflow, substitute free software where you can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License-free workarounds (Matlab)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Choose the least restrictive license possible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F3105B-0C6C-504D-8418-BEEA09A52CB1}" type="slidenum">
              <a:rPr lang="en-US" sz="1400">
                <a:solidFill>
                  <a:srgbClr val="FF8000"/>
                </a:solidFill>
              </a:rPr>
              <a:pPr/>
              <a:t>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ＭＳ Ｐゴシック" charset="0"/>
              </a:rPr>
              <a:t>Interpreted languages</a:t>
            </a:r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159FCA-8284-F543-A423-9CE8E5F64D4E}" type="slidenum">
              <a:rPr lang="en-US" sz="1400">
                <a:solidFill>
                  <a:srgbClr val="FF8000"/>
                </a:solidFill>
              </a:rPr>
              <a:pPr/>
              <a:t>8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Interpreted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111251"/>
            <a:ext cx="8118475" cy="407722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Instead of being compiled and then run…</a:t>
            </a:r>
          </a:p>
          <a:p>
            <a:pPr marL="0" indent="0">
              <a:buFont typeface="Times" charset="0"/>
              <a:buNone/>
              <a:defRPr/>
            </a:pPr>
            <a:endParaRPr lang="en-US" dirty="0"/>
          </a:p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…interpreted languages are translated into binary code “on the fly”</a:t>
            </a: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4C4BDA-6212-2E4A-854D-8F58842D4D50}" type="slidenum">
              <a:rPr lang="en-US" sz="1400">
                <a:solidFill>
                  <a:srgbClr val="FF8000"/>
                </a:solidFill>
              </a:rPr>
              <a:pPr/>
              <a:t>9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23556" name="Picture 4" descr="desktop-computer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2" y="4131469"/>
            <a:ext cx="1464732" cy="135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52" y="4116917"/>
            <a:ext cx="1029987" cy="10133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58" name="Straight Arrow Connector 10"/>
          <p:cNvCxnSpPr>
            <a:cxnSpLocks noChangeShapeType="1"/>
            <a:stCxn id="23557" idx="3"/>
            <a:endCxn id="23559" idx="1"/>
          </p:cNvCxnSpPr>
          <p:nvPr/>
        </p:nvCxnSpPr>
        <p:spPr bwMode="auto">
          <a:xfrm flipV="1">
            <a:off x="1912939" y="4618303"/>
            <a:ext cx="901700" cy="529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59" name="Picture 7" descr="babel-whi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9" y="3996532"/>
            <a:ext cx="2111375" cy="12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binary-stre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4" y="4245240"/>
            <a:ext cx="1658937" cy="10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4" descr="desktop-computer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682750"/>
            <a:ext cx="1359731" cy="123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5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821657"/>
            <a:ext cx="1079500" cy="9617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6" descr="binar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760803"/>
            <a:ext cx="1316038" cy="10966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64" name="Straight Arrow Connector 10"/>
          <p:cNvCxnSpPr>
            <a:cxnSpLocks noChangeShapeType="1"/>
            <a:stCxn id="23562" idx="3"/>
            <a:endCxn id="23563" idx="1"/>
          </p:cNvCxnSpPr>
          <p:nvPr/>
        </p:nvCxnSpPr>
        <p:spPr bwMode="auto">
          <a:xfrm>
            <a:off x="2095500" y="2302537"/>
            <a:ext cx="1454150" cy="6615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Arrow Connector 23"/>
          <p:cNvCxnSpPr>
            <a:cxnSpLocks noChangeShapeType="1"/>
            <a:stCxn id="23563" idx="3"/>
            <a:endCxn id="23561" idx="1"/>
          </p:cNvCxnSpPr>
          <p:nvPr/>
        </p:nvCxnSpPr>
        <p:spPr bwMode="auto">
          <a:xfrm flipV="1">
            <a:off x="4865688" y="2298568"/>
            <a:ext cx="1346200" cy="10584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22721</TotalTime>
  <Words>878</Words>
  <Application>Microsoft Macintosh PowerPoint</Application>
  <PresentationFormat>On-screen Show (16:10)</PresentationFormat>
  <Paragraphs>164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OSG-Summer-School-Template</vt:lpstr>
      <vt:lpstr>Special Cases: Licenses, Interpreted Languages, and  Containers for DHTC Wednesday morning, 10:45 am</vt:lpstr>
      <vt:lpstr>Expanding Our Horizons</vt:lpstr>
      <vt:lpstr>Licensing</vt:lpstr>
      <vt:lpstr>Licensing</vt:lpstr>
      <vt:lpstr>License Variations</vt:lpstr>
      <vt:lpstr>Licensing implications for DHTC</vt:lpstr>
      <vt:lpstr>Approaches</vt:lpstr>
      <vt:lpstr>Interpreted languages</vt:lpstr>
      <vt:lpstr>Interpreted code</vt:lpstr>
      <vt:lpstr>Interpretation</vt:lpstr>
      <vt:lpstr>On the command line</vt:lpstr>
      <vt:lpstr>Common interpreted languages*</vt:lpstr>
      <vt:lpstr>Running interpreted code in jobs</vt:lpstr>
      <vt:lpstr>Python on DHTC</vt:lpstr>
      <vt:lpstr>Matlab</vt:lpstr>
      <vt:lpstr>Matlab contrast</vt:lpstr>
      <vt:lpstr>Matlab on DHTC</vt:lpstr>
      <vt:lpstr>Containers</vt:lpstr>
      <vt:lpstr>Containers</vt:lpstr>
      <vt:lpstr>Using Containers in DHTC</vt:lpstr>
      <vt:lpstr>Container Workflow</vt:lpstr>
      <vt:lpstr>Conclusion</vt:lpstr>
      <vt:lpstr>Exercises</vt:lpstr>
      <vt:lpstr>Questions?</vt:lpstr>
    </vt:vector>
  </TitlesOfParts>
  <Manager>OSG Resource Managers</Manager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Roy</dc:creator>
  <cp:lastModifiedBy>Christina Koch</cp:lastModifiedBy>
  <cp:revision>377</cp:revision>
  <cp:lastPrinted>2007-02-13T22:42:37Z</cp:lastPrinted>
  <dcterms:created xsi:type="dcterms:W3CDTF">2010-07-18T15:11:48Z</dcterms:created>
  <dcterms:modified xsi:type="dcterms:W3CDTF">2018-07-11T13:18:26Z</dcterms:modified>
</cp:coreProperties>
</file>